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44"/>
  </p:notesMasterIdLst>
  <p:handoutMasterIdLst>
    <p:handoutMasterId r:id="rId45"/>
  </p:handoutMasterIdLst>
  <p:sldIdLst>
    <p:sldId id="261" r:id="rId3"/>
    <p:sldId id="271" r:id="rId4"/>
    <p:sldId id="400" r:id="rId5"/>
    <p:sldId id="402" r:id="rId6"/>
    <p:sldId id="401" r:id="rId7"/>
    <p:sldId id="404" r:id="rId8"/>
    <p:sldId id="405" r:id="rId9"/>
    <p:sldId id="406" r:id="rId10"/>
    <p:sldId id="407" r:id="rId11"/>
    <p:sldId id="408" r:id="rId12"/>
    <p:sldId id="409" r:id="rId13"/>
    <p:sldId id="410" r:id="rId14"/>
    <p:sldId id="411" r:id="rId15"/>
    <p:sldId id="412" r:id="rId16"/>
    <p:sldId id="413" r:id="rId17"/>
    <p:sldId id="414" r:id="rId18"/>
    <p:sldId id="415" r:id="rId19"/>
    <p:sldId id="403" r:id="rId20"/>
    <p:sldId id="418" r:id="rId21"/>
    <p:sldId id="399" r:id="rId22"/>
    <p:sldId id="419" r:id="rId23"/>
    <p:sldId id="420" r:id="rId24"/>
    <p:sldId id="421" r:id="rId25"/>
    <p:sldId id="422" r:id="rId26"/>
    <p:sldId id="423" r:id="rId27"/>
    <p:sldId id="424" r:id="rId28"/>
    <p:sldId id="426" r:id="rId29"/>
    <p:sldId id="427" r:id="rId30"/>
    <p:sldId id="428" r:id="rId31"/>
    <p:sldId id="429" r:id="rId32"/>
    <p:sldId id="430" r:id="rId33"/>
    <p:sldId id="431" r:id="rId34"/>
    <p:sldId id="432" r:id="rId35"/>
    <p:sldId id="433" r:id="rId36"/>
    <p:sldId id="434" r:id="rId37"/>
    <p:sldId id="435" r:id="rId38"/>
    <p:sldId id="437" r:id="rId39"/>
    <p:sldId id="438" r:id="rId40"/>
    <p:sldId id="439" r:id="rId41"/>
    <p:sldId id="440" r:id="rId42"/>
    <p:sldId id="41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2FCF23-0E44-7643-B59E-CF3E04F8CB06}">
          <p14:sldIdLst>
            <p14:sldId id="261"/>
            <p14:sldId id="271"/>
            <p14:sldId id="400"/>
            <p14:sldId id="402"/>
            <p14:sldId id="401"/>
            <p14:sldId id="404"/>
            <p14:sldId id="405"/>
            <p14:sldId id="406"/>
            <p14:sldId id="407"/>
            <p14:sldId id="408"/>
            <p14:sldId id="409"/>
            <p14:sldId id="410"/>
            <p14:sldId id="411"/>
            <p14:sldId id="412"/>
            <p14:sldId id="413"/>
            <p14:sldId id="414"/>
            <p14:sldId id="415"/>
            <p14:sldId id="403"/>
            <p14:sldId id="418"/>
            <p14:sldId id="399"/>
            <p14:sldId id="419"/>
            <p14:sldId id="420"/>
            <p14:sldId id="421"/>
            <p14:sldId id="422"/>
            <p14:sldId id="423"/>
            <p14:sldId id="424"/>
            <p14:sldId id="426"/>
            <p14:sldId id="427"/>
            <p14:sldId id="428"/>
            <p14:sldId id="429"/>
            <p14:sldId id="430"/>
            <p14:sldId id="431"/>
            <p14:sldId id="432"/>
            <p14:sldId id="433"/>
            <p14:sldId id="434"/>
            <p14:sldId id="435"/>
            <p14:sldId id="437"/>
            <p14:sldId id="438"/>
            <p14:sldId id="439"/>
            <p14:sldId id="440"/>
            <p14:sldId id="417"/>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41" autoAdjust="0"/>
    <p:restoredTop sz="72735" autoAdjust="0"/>
  </p:normalViewPr>
  <p:slideViewPr>
    <p:cSldViewPr snapToGrid="0">
      <p:cViewPr>
        <p:scale>
          <a:sx n="70" d="100"/>
          <a:sy n="70" d="100"/>
        </p:scale>
        <p:origin x="736" y="232"/>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2/2/17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Approach for the next few classes is</a:t>
            </a:r>
            <a:r>
              <a:rPr lang="en-US" baseline="0" dirty="0" smtClean="0"/>
              <a:t> to create a number of small apps to show how to use </a:t>
            </a:r>
            <a:r>
              <a:rPr lang="en-US" baseline="0" dirty="0" err="1" smtClean="0"/>
              <a:t>Xcode</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764777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Inspector pane will give you details about the file you’ve got highlighted in your project navigator. However, when you’re looking at a XIB/</a:t>
            </a:r>
            <a:r>
              <a:rPr lang="en-US" sz="1200" b="0" i="0" kern="1200" dirty="0" err="1" smtClean="0">
                <a:solidFill>
                  <a:schemeClr val="tx1"/>
                </a:solidFill>
                <a:effectLst/>
                <a:latin typeface="+mn-lt"/>
                <a:ea typeface="+mn-ea"/>
                <a:cs typeface="+mn-cs"/>
              </a:rPr>
              <a:t>StoryBoard</a:t>
            </a:r>
            <a:r>
              <a:rPr lang="en-US" sz="1200" b="0" i="0" kern="1200" dirty="0" smtClean="0">
                <a:solidFill>
                  <a:schemeClr val="tx1"/>
                </a:solidFill>
                <a:effectLst/>
                <a:latin typeface="+mn-lt"/>
                <a:ea typeface="+mn-ea"/>
                <a:cs typeface="+mn-cs"/>
              </a:rPr>
              <a:t> file, the inspector pane will show you the different attributes that you can modify for a selected element.</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350282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debug area will show you console output and the state of various variables when you run your application.</a:t>
            </a:r>
          </a:p>
          <a:p>
            <a:r>
              <a:rPr lang="en-US" sz="1200" b="0" i="0" kern="1200" dirty="0" smtClean="0">
                <a:solidFill>
                  <a:schemeClr val="tx1"/>
                </a:solidFill>
                <a:effectLst/>
                <a:latin typeface="+mn-lt"/>
                <a:ea typeface="+mn-ea"/>
                <a:cs typeface="+mn-cs"/>
              </a:rPr>
              <a:t>You’ll be using this a lot while debugging your code and trying to figure out why things aren’t working out the way you expect them to! I’ll need to write a separate </a:t>
            </a:r>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 debugger tutorial because there’s too much to mention here.</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1351189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Toolbar </a:t>
            </a:r>
            <a:r>
              <a:rPr lang="mr-IN"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The left-most button is the run button. This will build and run your application and launch your app in the iOS Simulator. The button beside it will stop the execution of your application and return you to </a:t>
            </a:r>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Test</a:t>
            </a:r>
            <a:r>
              <a:rPr lang="en-US" sz="1200" b="0" i="0" kern="1200" dirty="0" smtClean="0">
                <a:solidFill>
                  <a:schemeClr val="tx1"/>
                </a:solidFill>
                <a:effectLst/>
                <a:latin typeface="+mn-lt"/>
                <a:ea typeface="+mn-ea"/>
                <a:cs typeface="+mn-cs"/>
              </a:rPr>
              <a:t> to run your unit tests if you have them in your project.</a:t>
            </a:r>
          </a:p>
          <a:p>
            <a:r>
              <a:rPr lang="en-US" sz="1200" b="1" i="0" kern="1200" dirty="0" smtClean="0">
                <a:solidFill>
                  <a:schemeClr val="tx1"/>
                </a:solidFill>
                <a:effectLst/>
                <a:latin typeface="+mn-lt"/>
                <a:ea typeface="+mn-ea"/>
                <a:cs typeface="+mn-cs"/>
              </a:rPr>
              <a:t>Profile</a:t>
            </a:r>
            <a:r>
              <a:rPr lang="en-US" sz="1200" b="0" i="0" kern="1200" dirty="0" smtClean="0">
                <a:solidFill>
                  <a:schemeClr val="tx1"/>
                </a:solidFill>
                <a:effectLst/>
                <a:latin typeface="+mn-lt"/>
                <a:ea typeface="+mn-ea"/>
                <a:cs typeface="+mn-cs"/>
              </a:rPr>
              <a:t> to measure various aspects of your application such as performance, memory usage and more.</a:t>
            </a:r>
          </a:p>
          <a:p>
            <a:r>
              <a:rPr lang="en-US" sz="1200" b="1" i="0" kern="1200" dirty="0" smtClean="0">
                <a:solidFill>
                  <a:schemeClr val="tx1"/>
                </a:solidFill>
                <a:effectLst/>
                <a:latin typeface="+mn-lt"/>
                <a:ea typeface="+mn-ea"/>
                <a:cs typeface="+mn-cs"/>
              </a:rPr>
              <a:t>Analyze</a:t>
            </a:r>
            <a:r>
              <a:rPr lang="en-US" sz="1200" b="0" i="0" kern="1200" dirty="0" smtClean="0">
                <a:solidFill>
                  <a:schemeClr val="tx1"/>
                </a:solidFill>
                <a:effectLst/>
                <a:latin typeface="+mn-lt"/>
                <a:ea typeface="+mn-ea"/>
                <a:cs typeface="+mn-cs"/>
              </a:rPr>
              <a:t> to let </a:t>
            </a:r>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 analyze your code and check for potential leaks or bad practices.</a:t>
            </a:r>
          </a:p>
          <a:p>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1145350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dropdown beside the Stop button indicates which build target you want to run (your can run an Apple Watch target too) and you can also choose if you want to run it under the iPhone or iPad simulators (or different version if you have them installed). The selection “iOS device” is to run your app on your device if you have it plugged in and properly provisioned (which needs a whole tutorial in itself!).</a:t>
            </a:r>
          </a:p>
          <a:p>
            <a:r>
              <a:rPr lang="en-US" dirty="0" smtClean="0"/>
              <a:t/>
            </a:r>
            <a:br>
              <a:rPr lang="en-US" dirty="0" smtClean="0"/>
            </a:br>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574132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actually do a lot with the simulator including:</a:t>
            </a:r>
            <a:r>
              <a:rPr lang="en-US" dirty="0" smtClean="0"/>
              <a:t/>
            </a:r>
            <a:br>
              <a:rPr lang="en-US" dirty="0" smtClean="0"/>
            </a:br>
            <a:r>
              <a:rPr lang="en-US" sz="1200" b="0" i="0" kern="1200" dirty="0" smtClean="0">
                <a:solidFill>
                  <a:schemeClr val="tx1"/>
                </a:solidFill>
                <a:effectLst/>
                <a:latin typeface="+mn-lt"/>
                <a:ea typeface="+mn-ea"/>
                <a:cs typeface="+mn-cs"/>
              </a:rPr>
              <a:t>-Device rotation</a:t>
            </a:r>
            <a:r>
              <a:rPr lang="en-US" dirty="0" smtClean="0"/>
              <a:t/>
            </a:r>
            <a:br>
              <a:rPr lang="en-US" dirty="0" smtClean="0"/>
            </a:br>
            <a:r>
              <a:rPr lang="en-US" sz="1200" b="0" i="0" kern="1200" dirty="0" smtClean="0">
                <a:solidFill>
                  <a:schemeClr val="tx1"/>
                </a:solidFill>
                <a:effectLst/>
                <a:latin typeface="+mn-lt"/>
                <a:ea typeface="+mn-ea"/>
                <a:cs typeface="+mn-cs"/>
              </a:rPr>
              <a:t>-Simulating various GPS coordinates</a:t>
            </a:r>
            <a:r>
              <a:rPr lang="en-US" dirty="0" smtClean="0"/>
              <a:t/>
            </a:r>
            <a:br>
              <a:rPr lang="en-US" dirty="0" smtClean="0"/>
            </a:br>
            <a:r>
              <a:rPr lang="en-US" sz="1200" b="0" i="0" kern="1200" dirty="0" smtClean="0">
                <a:solidFill>
                  <a:schemeClr val="tx1"/>
                </a:solidFill>
                <a:effectLst/>
                <a:latin typeface="+mn-lt"/>
                <a:ea typeface="+mn-ea"/>
                <a:cs typeface="+mn-cs"/>
              </a:rPr>
              <a:t>-Device shake</a:t>
            </a:r>
            <a:r>
              <a:rPr lang="en-US" dirty="0" smtClean="0"/>
              <a:t/>
            </a:r>
            <a:br>
              <a:rPr lang="en-US" dirty="0" smtClean="0"/>
            </a:br>
            <a:r>
              <a:rPr lang="en-US" sz="1200" b="0" i="0" kern="1200" dirty="0" smtClean="0">
                <a:solidFill>
                  <a:schemeClr val="tx1"/>
                </a:solidFill>
                <a:effectLst/>
                <a:latin typeface="+mn-lt"/>
                <a:ea typeface="+mn-ea"/>
                <a:cs typeface="+mn-cs"/>
              </a:rPr>
              <a:t>-Simulating low memory scenarios</a:t>
            </a:r>
            <a:r>
              <a:rPr lang="en-US" dirty="0" smtClean="0"/>
              <a:t/>
            </a:r>
            <a:br>
              <a:rPr lang="en-US" dirty="0" smtClean="0"/>
            </a:br>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1547180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Approach for the next few classes is</a:t>
            </a:r>
            <a:r>
              <a:rPr lang="en-US" baseline="0" dirty="0" smtClean="0"/>
              <a:t> to create a number of small apps to show how to use </a:t>
            </a:r>
            <a:r>
              <a:rPr lang="en-US" baseline="0" dirty="0" err="1" smtClean="0"/>
              <a:t>Xcode</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1844914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Choose Create a new </a:t>
            </a:r>
            <a:r>
              <a:rPr lang="en-US" sz="1200" b="0" i="0" u="none" strike="noStrike" kern="1200" baseline="0" dirty="0" err="1" smtClean="0">
                <a:solidFill>
                  <a:schemeClr val="tx1"/>
                </a:solidFill>
                <a:latin typeface="+mn-lt"/>
                <a:ea typeface="+mn-ea"/>
                <a:cs typeface="+mn-cs"/>
              </a:rPr>
              <a:t>Xcode</a:t>
            </a:r>
            <a:r>
              <a:rPr lang="en-US" sz="1200" b="0" i="0" u="none" strike="noStrike" kern="1200" baseline="0" dirty="0" smtClean="0">
                <a:solidFill>
                  <a:schemeClr val="tx1"/>
                </a:solidFill>
                <a:latin typeface="+mn-lt"/>
                <a:ea typeface="+mn-ea"/>
                <a:cs typeface="+mn-cs"/>
              </a:rPr>
              <a:t> project</a:t>
            </a:r>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1221932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strike="noStrike" kern="1200" baseline="0" dirty="0" smtClean="0">
                <a:solidFill>
                  <a:schemeClr val="tx1"/>
                </a:solidFill>
                <a:latin typeface="+mn-lt"/>
                <a:ea typeface="+mn-ea"/>
                <a:cs typeface="+mn-cs"/>
              </a:rPr>
              <a:t>Click on a Single View Application</a:t>
            </a:r>
          </a:p>
          <a:p>
            <a:pPr marL="0" indent="0">
              <a:buNone/>
            </a:pPr>
            <a:r>
              <a:rPr lang="en-US" sz="1200" b="0" i="0" u="none" strike="noStrike" kern="1200" baseline="0" dirty="0" smtClean="0">
                <a:solidFill>
                  <a:schemeClr val="tx1"/>
                </a:solidFill>
                <a:latin typeface="+mn-lt"/>
                <a:ea typeface="+mn-ea"/>
                <a:cs typeface="+mn-cs"/>
              </a:rPr>
              <a:t>We’ll make it a master detail in the future but for the moment it’ll be Single View</a:t>
            </a:r>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295673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Set the following:</a:t>
            </a:r>
          </a:p>
          <a:p>
            <a:r>
              <a:rPr lang="en-US" sz="1200" b="0" i="0" u="none" strike="noStrike" kern="1200" baseline="0" dirty="0" smtClean="0">
                <a:solidFill>
                  <a:schemeClr val="tx1"/>
                </a:solidFill>
                <a:latin typeface="+mn-lt"/>
                <a:ea typeface="+mn-ea"/>
                <a:cs typeface="+mn-cs"/>
              </a:rPr>
              <a:t>• Product Name: </a:t>
            </a:r>
            <a:r>
              <a:rPr lang="en-US" sz="1200" b="0" i="0" u="none" strike="noStrike" kern="1200" baseline="0" dirty="0" err="1" smtClean="0">
                <a:solidFill>
                  <a:schemeClr val="tx1"/>
                </a:solidFill>
                <a:latin typeface="+mn-lt"/>
                <a:ea typeface="+mn-ea"/>
                <a:cs typeface="+mn-cs"/>
              </a:rPr>
              <a:t>MusicApp</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Language: Swift</a:t>
            </a:r>
          </a:p>
          <a:p>
            <a:r>
              <a:rPr lang="en-US" sz="1200" b="0" i="0" u="none" strike="noStrike" kern="1200" baseline="0" dirty="0" smtClean="0">
                <a:solidFill>
                  <a:schemeClr val="tx1"/>
                </a:solidFill>
                <a:latin typeface="+mn-lt"/>
                <a:ea typeface="+mn-ea"/>
                <a:cs typeface="+mn-cs"/>
              </a:rPr>
              <a:t>• Devices: iPhone</a:t>
            </a:r>
          </a:p>
          <a:p>
            <a:r>
              <a:rPr lang="en-US" sz="1200" b="0" i="0" u="none" strike="noStrike" kern="1200" baseline="0" dirty="0" smtClean="0">
                <a:solidFill>
                  <a:schemeClr val="tx1"/>
                </a:solidFill>
                <a:latin typeface="+mn-lt"/>
                <a:ea typeface="+mn-ea"/>
                <a:cs typeface="+mn-cs"/>
              </a:rPr>
              <a:t>Click Next.</a:t>
            </a:r>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902469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Click new folder</a:t>
            </a:r>
          </a:p>
          <a:p>
            <a:r>
              <a:rPr lang="en-US" sz="1200" b="0" i="0" u="none" strike="noStrike" kern="1200" baseline="0" dirty="0" smtClean="0">
                <a:solidFill>
                  <a:schemeClr val="tx1"/>
                </a:solidFill>
                <a:latin typeface="+mn-lt"/>
                <a:ea typeface="+mn-ea"/>
                <a:cs typeface="+mn-cs"/>
              </a:rPr>
              <a:t>Enter </a:t>
            </a:r>
            <a:r>
              <a:rPr lang="en-US" sz="1200" b="0" i="0" u="none" strike="noStrike" kern="1200" baseline="0" dirty="0" err="1" smtClean="0">
                <a:solidFill>
                  <a:schemeClr val="tx1"/>
                </a:solidFill>
                <a:latin typeface="+mn-lt"/>
                <a:ea typeface="+mn-ea"/>
                <a:cs typeface="+mn-cs"/>
              </a:rPr>
              <a:t>MusicApp</a:t>
            </a:r>
            <a:r>
              <a:rPr lang="en-US" sz="1200" b="0" i="0" u="none" strike="noStrike" kern="1200" baseline="0" dirty="0" smtClean="0">
                <a:solidFill>
                  <a:schemeClr val="tx1"/>
                </a:solidFill>
                <a:latin typeface="+mn-lt"/>
                <a:ea typeface="+mn-ea"/>
                <a:cs typeface="+mn-cs"/>
              </a:rPr>
              <a:t> and click create</a:t>
            </a:r>
          </a:p>
          <a:p>
            <a:r>
              <a:rPr lang="en-US" sz="1200" b="0" i="0" u="none" strike="noStrike" kern="1200" baseline="0" dirty="0" smtClean="0">
                <a:solidFill>
                  <a:schemeClr val="tx1"/>
                </a:solidFill>
                <a:latin typeface="+mn-lt"/>
                <a:ea typeface="+mn-ea"/>
                <a:cs typeface="+mn-cs"/>
              </a:rPr>
              <a:t>Check Create </a:t>
            </a:r>
            <a:r>
              <a:rPr lang="en-US" sz="1200" b="0" i="0" u="none" strike="noStrike" kern="1200" baseline="0" dirty="0" err="1" smtClean="0">
                <a:solidFill>
                  <a:schemeClr val="tx1"/>
                </a:solidFill>
                <a:latin typeface="+mn-lt"/>
                <a:ea typeface="+mn-ea"/>
                <a:cs typeface="+mn-cs"/>
              </a:rPr>
              <a:t>Git</a:t>
            </a:r>
            <a:r>
              <a:rPr lang="en-US" sz="1200" b="0" i="0" u="none" strike="noStrike" kern="1200" baseline="0" dirty="0" smtClean="0">
                <a:solidFill>
                  <a:schemeClr val="tx1"/>
                </a:solidFill>
                <a:latin typeface="+mn-lt"/>
                <a:ea typeface="+mn-ea"/>
                <a:cs typeface="+mn-cs"/>
              </a:rPr>
              <a:t> repository on My Mac if it is not already checked.</a:t>
            </a:r>
          </a:p>
          <a:p>
            <a:r>
              <a:rPr lang="en-US" sz="1200" b="0" i="0" u="none" strike="noStrike" kern="1200" baseline="0" dirty="0" smtClean="0">
                <a:solidFill>
                  <a:schemeClr val="tx1"/>
                </a:solidFill>
                <a:latin typeface="+mn-lt"/>
                <a:ea typeface="+mn-ea"/>
                <a:cs typeface="+mn-cs"/>
              </a:rPr>
              <a:t>Click Create.</a:t>
            </a:r>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267863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Project Navigator</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350064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We’re at the root node and we can see the identity, signing, deployment info etc.</a:t>
            </a:r>
          </a:p>
          <a:p>
            <a:r>
              <a:rPr lang="en-US" sz="1200" b="0" i="0" u="none" strike="noStrike" kern="1200" baseline="0" dirty="0" smtClean="0">
                <a:solidFill>
                  <a:schemeClr val="tx1"/>
                </a:solidFill>
                <a:latin typeface="+mn-lt"/>
                <a:ea typeface="+mn-ea"/>
                <a:cs typeface="+mn-cs"/>
              </a:rPr>
              <a:t>In the Project Navigator, in the </a:t>
            </a:r>
            <a:r>
              <a:rPr lang="en-US" sz="1200" b="0" i="0" u="none" strike="noStrike" kern="1200" baseline="0" dirty="0" err="1" smtClean="0">
                <a:solidFill>
                  <a:schemeClr val="tx1"/>
                </a:solidFill>
                <a:latin typeface="+mn-lt"/>
                <a:ea typeface="+mn-ea"/>
                <a:cs typeface="+mn-cs"/>
              </a:rPr>
              <a:t>musicapp</a:t>
            </a:r>
            <a:r>
              <a:rPr lang="en-US" sz="1200" b="0" i="0" u="none" strike="noStrike" kern="1200" baseline="0" dirty="0" smtClean="0">
                <a:solidFill>
                  <a:schemeClr val="tx1"/>
                </a:solidFill>
                <a:latin typeface="+mn-lt"/>
                <a:ea typeface="+mn-ea"/>
                <a:cs typeface="+mn-cs"/>
              </a:rPr>
              <a:t> folder notice that a few files were created automatically. </a:t>
            </a:r>
          </a:p>
          <a:p>
            <a:r>
              <a:rPr lang="en-US" sz="1200" b="0" i="0" u="none" strike="noStrike" kern="1200" baseline="0" dirty="0" smtClean="0">
                <a:solidFill>
                  <a:schemeClr val="tx1"/>
                </a:solidFill>
                <a:latin typeface="+mn-lt"/>
                <a:ea typeface="+mn-ea"/>
                <a:cs typeface="+mn-cs"/>
              </a:rPr>
              <a:t>Because we chose Single View Application when creating this project, </a:t>
            </a:r>
            <a:r>
              <a:rPr lang="en-US" sz="1200" b="0" i="0" u="none" strike="noStrike" kern="1200" baseline="0" dirty="0" err="1" smtClean="0">
                <a:solidFill>
                  <a:schemeClr val="tx1"/>
                </a:solidFill>
                <a:latin typeface="+mn-lt"/>
                <a:ea typeface="+mn-ea"/>
                <a:cs typeface="+mn-cs"/>
              </a:rPr>
              <a:t>Xcode</a:t>
            </a:r>
            <a:r>
              <a:rPr lang="en-US" sz="1200" b="0" i="0" u="none" strike="noStrike" kern="1200" baseline="0" dirty="0" smtClean="0">
                <a:solidFill>
                  <a:schemeClr val="tx1"/>
                </a:solidFill>
                <a:latin typeface="+mn-lt"/>
                <a:ea typeface="+mn-ea"/>
                <a:cs typeface="+mn-cs"/>
              </a:rPr>
              <a:t> automatically created a View Controller as well as an </a:t>
            </a:r>
            <a:r>
              <a:rPr lang="en-US" sz="1200" b="0" i="0" u="none" strike="noStrike" kern="1200" baseline="0" dirty="0" err="1" smtClean="0">
                <a:solidFill>
                  <a:schemeClr val="tx1"/>
                </a:solidFill>
                <a:latin typeface="+mn-lt"/>
                <a:ea typeface="+mn-ea"/>
                <a:cs typeface="+mn-cs"/>
              </a:rPr>
              <a:t>AppDelegate.swift</a:t>
            </a:r>
            <a:r>
              <a:rPr lang="en-US" sz="1200" b="0" i="0" u="none" strike="noStrike" kern="1200" baseline="0" dirty="0" smtClean="0">
                <a:solidFill>
                  <a:schemeClr val="tx1"/>
                </a:solidFill>
                <a:latin typeface="+mn-lt"/>
                <a:ea typeface="+mn-ea"/>
                <a:cs typeface="+mn-cs"/>
              </a:rPr>
              <a:t> file.</a:t>
            </a:r>
          </a:p>
          <a:p>
            <a:r>
              <a:rPr lang="en-US" sz="1200" b="0" i="0" u="none" strike="noStrike" kern="1200" baseline="0" dirty="0" smtClean="0">
                <a:solidFill>
                  <a:schemeClr val="tx1"/>
                </a:solidFill>
                <a:latin typeface="+mn-lt"/>
                <a:ea typeface="+mn-ea"/>
                <a:cs typeface="+mn-cs"/>
              </a:rPr>
              <a:t>Click on </a:t>
            </a:r>
            <a:r>
              <a:rPr lang="en-US" sz="1200" b="0" i="0" u="none" strike="noStrike" kern="1200" baseline="0" dirty="0" err="1" smtClean="0">
                <a:solidFill>
                  <a:schemeClr val="tx1"/>
                </a:solidFill>
                <a:latin typeface="+mn-lt"/>
                <a:ea typeface="+mn-ea"/>
                <a:cs typeface="+mn-cs"/>
              </a:rPr>
              <a:t>Main.storyboard</a:t>
            </a:r>
            <a:r>
              <a:rPr lang="en-US"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244875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Make sure the Document Outline is showing. If you don’t see it, click the Show Document Outline button at the bottom left of the Editor area.</a:t>
            </a:r>
          </a:p>
          <a:p>
            <a:r>
              <a:rPr lang="en-US" sz="1200" b="0" i="0" u="none" strike="noStrike" kern="1200" baseline="0" dirty="0" smtClean="0">
                <a:solidFill>
                  <a:schemeClr val="tx1"/>
                </a:solidFill>
                <a:latin typeface="+mn-lt"/>
                <a:ea typeface="+mn-ea"/>
                <a:cs typeface="+mn-cs"/>
              </a:rPr>
              <a:t>In the Document Outline, expand View Controller Scene then click on View Controller to select it.</a:t>
            </a:r>
          </a:p>
          <a:p>
            <a:r>
              <a:rPr lang="en-US" sz="1200" b="0" i="0" u="none" strike="noStrike" kern="1200" baseline="0" dirty="0" smtClean="0">
                <a:solidFill>
                  <a:schemeClr val="tx1"/>
                </a:solidFill>
                <a:latin typeface="+mn-lt"/>
                <a:ea typeface="+mn-ea"/>
                <a:cs typeface="+mn-cs"/>
              </a:rPr>
              <a:t>We want more functionality than what the default View Controller provides. Let’s replace it with a Table View Controller.</a:t>
            </a:r>
          </a:p>
          <a:p>
            <a:r>
              <a:rPr lang="en-US" sz="1200" b="0" i="0" u="none" strike="noStrike" kern="1200" baseline="0" dirty="0" smtClean="0">
                <a:solidFill>
                  <a:schemeClr val="tx1"/>
                </a:solidFill>
                <a:latin typeface="+mn-lt"/>
                <a:ea typeface="+mn-ea"/>
                <a:cs typeface="+mn-cs"/>
              </a:rPr>
              <a:t>With the View Controller still selected, hit Delete.</a:t>
            </a:r>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525133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At the bottom right of the window, in the Object library , find the Table View Controller object.</a:t>
            </a:r>
          </a:p>
          <a:p>
            <a:r>
              <a:rPr lang="en-US" sz="1200" b="0" i="0" u="none" strike="noStrike" kern="1200" baseline="0" dirty="0" smtClean="0">
                <a:solidFill>
                  <a:schemeClr val="tx1"/>
                </a:solidFill>
                <a:latin typeface="+mn-lt"/>
                <a:ea typeface="+mn-ea"/>
                <a:cs typeface="+mn-cs"/>
              </a:rPr>
              <a:t>Drag the Table View Controller onto the Editor.</a:t>
            </a:r>
          </a:p>
          <a:p>
            <a:r>
              <a:rPr lang="en-US" sz="1200" b="0" i="0" u="none" strike="noStrike" kern="1200" baseline="0" dirty="0" smtClean="0">
                <a:solidFill>
                  <a:schemeClr val="tx1"/>
                </a:solidFill>
                <a:latin typeface="+mn-lt"/>
                <a:ea typeface="+mn-ea"/>
                <a:cs typeface="+mn-cs"/>
              </a:rPr>
              <a:t>In the Document Outline, select Table View Controller.</a:t>
            </a:r>
          </a:p>
          <a:p>
            <a:r>
              <a:rPr lang="en-US" sz="1200" b="0" i="0" u="none" strike="noStrike" kern="1200" baseline="0" dirty="0" smtClean="0">
                <a:solidFill>
                  <a:schemeClr val="tx1"/>
                </a:solidFill>
                <a:latin typeface="+mn-lt"/>
                <a:ea typeface="+mn-ea"/>
                <a:cs typeface="+mn-cs"/>
              </a:rPr>
              <a:t>In the Attributes inspector , under View Controller, check on Is Initial View Controller. </a:t>
            </a:r>
          </a:p>
          <a:p>
            <a:r>
              <a:rPr lang="en-US" sz="1200" b="0" i="0" u="none" strike="noStrike" kern="1200" baseline="0" dirty="0" smtClean="0">
                <a:solidFill>
                  <a:schemeClr val="tx1"/>
                </a:solidFill>
                <a:latin typeface="+mn-lt"/>
                <a:ea typeface="+mn-ea"/>
                <a:cs typeface="+mn-cs"/>
              </a:rPr>
              <a:t>This specifies the Storyboard Entry Point, which disappeared when we deleted the first View Controller.</a:t>
            </a:r>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1130354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Attributes inspector under View Controller, check on Is Initial View Controller. </a:t>
            </a:r>
          </a:p>
          <a:p>
            <a:r>
              <a:rPr lang="en-US" sz="1200" b="0" i="0" u="none" strike="noStrike" kern="1200" baseline="0" dirty="0" smtClean="0">
                <a:solidFill>
                  <a:schemeClr val="tx1"/>
                </a:solidFill>
                <a:latin typeface="+mn-lt"/>
                <a:ea typeface="+mn-ea"/>
                <a:cs typeface="+mn-cs"/>
              </a:rPr>
              <a:t>This specifies the Storyboard Entry Point, which disappeared when we deleted the first View Controller.</a:t>
            </a:r>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1132298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1. In the Document Outline, expand Table View Controller if it is not already expanded.</a:t>
            </a:r>
          </a:p>
          <a:p>
            <a:r>
              <a:rPr lang="en-US" sz="1200" b="0" i="0" u="none" strike="noStrike" kern="1200" baseline="0" dirty="0" smtClean="0">
                <a:solidFill>
                  <a:schemeClr val="tx1"/>
                </a:solidFill>
                <a:latin typeface="+mn-lt"/>
                <a:ea typeface="+mn-ea"/>
                <a:cs typeface="+mn-cs"/>
              </a:rPr>
              <a:t>2. Click on Table View.</a:t>
            </a:r>
          </a:p>
          <a:p>
            <a:r>
              <a:rPr lang="en-US" sz="1200" b="0" i="0" u="none" strike="noStrike" kern="1200" baseline="0" dirty="0" smtClean="0">
                <a:solidFill>
                  <a:schemeClr val="tx1"/>
                </a:solidFill>
                <a:latin typeface="+mn-lt"/>
                <a:ea typeface="+mn-ea"/>
                <a:cs typeface="+mn-cs"/>
              </a:rPr>
              <a:t>3. In the Utilities area on the right, go to the Attributes inspector tab .</a:t>
            </a:r>
          </a:p>
          <a:p>
            <a:r>
              <a:rPr lang="en-US" sz="1200" b="0" i="0" u="none" strike="noStrike" kern="1200" baseline="0" dirty="0" smtClean="0">
                <a:solidFill>
                  <a:schemeClr val="tx1"/>
                </a:solidFill>
                <a:latin typeface="+mn-lt"/>
                <a:ea typeface="+mn-ea"/>
                <a:cs typeface="+mn-cs"/>
              </a:rPr>
              <a:t>4. Under Table View, from the Content menu, choose Static Cells.</a:t>
            </a:r>
          </a:p>
          <a:p>
            <a:r>
              <a:rPr lang="en-US" sz="1200" b="0" i="0" u="none" strike="noStrike" kern="1200" baseline="0" dirty="0" smtClean="0">
                <a:solidFill>
                  <a:schemeClr val="tx1"/>
                </a:solidFill>
                <a:latin typeface="+mn-lt"/>
                <a:ea typeface="+mn-ea"/>
                <a:cs typeface="+mn-cs"/>
              </a:rPr>
              <a:t>NOTE: In a later exercise we’ll show you how to create Dynamic Prototype cells</a:t>
            </a:r>
          </a:p>
          <a:p>
            <a:r>
              <a:rPr lang="en-US" sz="1200" b="0" i="0" u="none" strike="noStrike" kern="1200" baseline="0" dirty="0" smtClean="0">
                <a:solidFill>
                  <a:schemeClr val="tx1"/>
                </a:solidFill>
                <a:latin typeface="+mn-lt"/>
                <a:ea typeface="+mn-ea"/>
                <a:cs typeface="+mn-cs"/>
              </a:rPr>
              <a:t>using code. In this exercise, we just want to mock up what this View Controller will</a:t>
            </a:r>
          </a:p>
          <a:p>
            <a:r>
              <a:rPr lang="en-US" sz="1200" b="0" i="0" u="none" strike="noStrike" kern="1200" baseline="0" dirty="0" smtClean="0">
                <a:solidFill>
                  <a:schemeClr val="tx1"/>
                </a:solidFill>
                <a:latin typeface="+mn-lt"/>
                <a:ea typeface="+mn-ea"/>
                <a:cs typeface="+mn-cs"/>
              </a:rPr>
              <a:t>look like, so we’ll use Static Cells for now.</a:t>
            </a:r>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1512480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5. In the Document Outline, expand Table View.</a:t>
            </a:r>
          </a:p>
          <a:p>
            <a:r>
              <a:rPr lang="en-US" sz="1200" b="0" i="0" u="none" strike="noStrike" kern="1200" baseline="0" dirty="0" smtClean="0">
                <a:solidFill>
                  <a:schemeClr val="tx1"/>
                </a:solidFill>
                <a:latin typeface="+mn-lt"/>
                <a:ea typeface="+mn-ea"/>
                <a:cs typeface="+mn-cs"/>
              </a:rPr>
              <a:t>6. Expand Table View Section.</a:t>
            </a:r>
          </a:p>
          <a:p>
            <a:r>
              <a:rPr lang="en-US" sz="1200" b="0" i="0" u="none" strike="noStrike" kern="1200" baseline="0" dirty="0" smtClean="0">
                <a:solidFill>
                  <a:schemeClr val="tx1"/>
                </a:solidFill>
                <a:latin typeface="+mn-lt"/>
                <a:ea typeface="+mn-ea"/>
                <a:cs typeface="+mn-cs"/>
              </a:rPr>
              <a:t>7. Notice there are three Table View Cells listed. Right now we only want to work with</a:t>
            </a:r>
          </a:p>
          <a:p>
            <a:r>
              <a:rPr lang="en-US" sz="1200" b="0" i="0" u="none" strike="noStrike" kern="1200" baseline="0" dirty="0" smtClean="0">
                <a:solidFill>
                  <a:schemeClr val="tx1"/>
                </a:solidFill>
                <a:latin typeface="+mn-lt"/>
                <a:ea typeface="+mn-ea"/>
                <a:cs typeface="+mn-cs"/>
              </a:rPr>
              <a:t>one, which we’ll make copies of later, so let’s delete the two extra Table View Cells.</a:t>
            </a:r>
          </a:p>
          <a:p>
            <a:r>
              <a:rPr lang="en-US" sz="1200" b="0" i="0" u="none" strike="noStrike" kern="1200" baseline="0" dirty="0" smtClean="0">
                <a:solidFill>
                  <a:schemeClr val="tx1"/>
                </a:solidFill>
                <a:latin typeface="+mn-lt"/>
                <a:ea typeface="+mn-ea"/>
                <a:cs typeface="+mn-cs"/>
              </a:rPr>
              <a:t>Click on the second Table View Cell to select it.</a:t>
            </a:r>
          </a:p>
          <a:p>
            <a:r>
              <a:rPr lang="en-US" sz="1200" b="0" i="0" u="none" strike="noStrike" kern="1200" baseline="0" dirty="0" smtClean="0">
                <a:solidFill>
                  <a:schemeClr val="tx1"/>
                </a:solidFill>
                <a:latin typeface="+mn-lt"/>
                <a:ea typeface="+mn-ea"/>
                <a:cs typeface="+mn-cs"/>
              </a:rPr>
              <a:t>8. Hold Shift and click on the last Table View Cell to select them both.</a:t>
            </a:r>
          </a:p>
          <a:p>
            <a:r>
              <a:rPr lang="en-US" sz="1200" b="0" i="0" u="none" strike="noStrike" kern="1200" baseline="0" dirty="0" smtClean="0">
                <a:solidFill>
                  <a:schemeClr val="tx1"/>
                </a:solidFill>
                <a:latin typeface="+mn-lt"/>
                <a:ea typeface="+mn-ea"/>
                <a:cs typeface="+mn-cs"/>
              </a:rPr>
              <a:t>9. Hit Delete.</a:t>
            </a:r>
          </a:p>
          <a:p>
            <a:r>
              <a:rPr lang="en-US" sz="1200" b="0" i="0" u="none" strike="noStrike" kern="1200" baseline="0" dirty="0" smtClean="0">
                <a:solidFill>
                  <a:schemeClr val="tx1"/>
                </a:solidFill>
                <a:latin typeface="+mn-lt"/>
                <a:ea typeface="+mn-ea"/>
                <a:cs typeface="+mn-cs"/>
              </a:rPr>
              <a:t>10. Click the remaining Table View Cell to select it.</a:t>
            </a:r>
          </a:p>
          <a:p>
            <a:r>
              <a:rPr lang="en-US" sz="1200" b="0" i="0" u="none" strike="noStrike" kern="1200" baseline="0" dirty="0" smtClean="0">
                <a:solidFill>
                  <a:schemeClr val="tx1"/>
                </a:solidFill>
                <a:latin typeface="+mn-lt"/>
                <a:ea typeface="+mn-ea"/>
                <a:cs typeface="+mn-cs"/>
              </a:rPr>
              <a:t>11. In the Attributes inspector , set the Style menu to Subtitle.</a:t>
            </a:r>
          </a:p>
          <a:p>
            <a:r>
              <a:rPr lang="en-US" sz="1200" b="0" i="0" u="none" strike="noStrike" kern="1200" baseline="0" dirty="0" smtClean="0">
                <a:solidFill>
                  <a:schemeClr val="tx1"/>
                </a:solidFill>
                <a:latin typeface="+mn-lt"/>
                <a:ea typeface="+mn-ea"/>
                <a:cs typeface="+mn-cs"/>
              </a:rPr>
              <a:t>12. In the Document Outline, expand Table View Cell then expand Content View.</a:t>
            </a:r>
          </a:p>
          <a:p>
            <a:r>
              <a:rPr lang="en-US" sz="1200" b="0" i="0" u="none" strike="noStrike" kern="1200" baseline="0" dirty="0" smtClean="0">
                <a:solidFill>
                  <a:schemeClr val="tx1"/>
                </a:solidFill>
                <a:latin typeface="+mn-lt"/>
                <a:ea typeface="+mn-ea"/>
                <a:cs typeface="+mn-cs"/>
              </a:rPr>
              <a:t>13. Notice there are two labels: Title and Subtitle. Click on Title.</a:t>
            </a: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870491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10. Click the remaining Table View Cell to select it.</a:t>
            </a:r>
          </a:p>
          <a:p>
            <a:r>
              <a:rPr lang="en-US" sz="1200" b="0" i="0" u="none" strike="noStrike" kern="1200" baseline="0" dirty="0" smtClean="0">
                <a:solidFill>
                  <a:schemeClr val="tx1"/>
                </a:solidFill>
                <a:latin typeface="+mn-lt"/>
                <a:ea typeface="+mn-ea"/>
                <a:cs typeface="+mn-cs"/>
              </a:rPr>
              <a:t>11. In the Attributes inspector , set the Style menu to Subtitle.</a:t>
            </a:r>
          </a:p>
          <a:p>
            <a:r>
              <a:rPr lang="en-US" sz="1200" b="0" i="0" u="none" strike="noStrike" kern="1200" baseline="0" dirty="0" smtClean="0">
                <a:solidFill>
                  <a:schemeClr val="tx1"/>
                </a:solidFill>
                <a:latin typeface="+mn-lt"/>
                <a:ea typeface="+mn-ea"/>
                <a:cs typeface="+mn-cs"/>
              </a:rPr>
              <a:t>12. In the Document Outline, expand Table View Cell then expand Content View.</a:t>
            </a:r>
          </a:p>
          <a:p>
            <a:r>
              <a:rPr lang="en-US" sz="1200" b="0" i="0" u="none" strike="noStrike" kern="1200" baseline="0" dirty="0" smtClean="0">
                <a:solidFill>
                  <a:schemeClr val="tx1"/>
                </a:solidFill>
                <a:latin typeface="+mn-lt"/>
                <a:ea typeface="+mn-ea"/>
                <a:cs typeface="+mn-cs"/>
              </a:rPr>
              <a:t>13. Notice there are two labels: Title and Subtitle. Click on Title.</a:t>
            </a: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1482682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Attributes inspector , below the Text menu in the field that currently says</a:t>
            </a:r>
          </a:p>
          <a:p>
            <a:r>
              <a:rPr lang="en-US" sz="1200" b="0" i="0" u="none" strike="noStrike" kern="1200" baseline="0" dirty="0" smtClean="0">
                <a:solidFill>
                  <a:schemeClr val="tx1"/>
                </a:solidFill>
                <a:latin typeface="+mn-lt"/>
                <a:ea typeface="+mn-ea"/>
                <a:cs typeface="+mn-cs"/>
              </a:rPr>
              <a:t>Title, delete the text and change it to: Nicole Atkins</a:t>
            </a:r>
          </a:p>
          <a:p>
            <a:r>
              <a:rPr lang="en-US" sz="1200" b="0" i="0" u="none" strike="noStrike" kern="1200" baseline="0" dirty="0" smtClean="0">
                <a:solidFill>
                  <a:schemeClr val="tx1"/>
                </a:solidFill>
                <a:latin typeface="+mn-lt"/>
                <a:ea typeface="+mn-ea"/>
                <a:cs typeface="+mn-cs"/>
              </a:rPr>
              <a:t>NOTE: </a:t>
            </a:r>
            <a:r>
              <a:rPr lang="en-US" sz="1200" b="0" i="0" u="none" strike="noStrike" kern="1200" baseline="0" dirty="0" err="1" smtClean="0">
                <a:solidFill>
                  <a:schemeClr val="tx1"/>
                </a:solidFill>
                <a:latin typeface="+mn-lt"/>
                <a:ea typeface="+mn-ea"/>
                <a:cs typeface="+mn-cs"/>
              </a:rPr>
              <a:t>Xcode</a:t>
            </a:r>
            <a:r>
              <a:rPr lang="en-US" sz="1200" b="0" i="0" u="none" strike="noStrike" kern="1200" baseline="0" dirty="0" smtClean="0">
                <a:solidFill>
                  <a:schemeClr val="tx1"/>
                </a:solidFill>
                <a:latin typeface="+mn-lt"/>
                <a:ea typeface="+mn-ea"/>
                <a:cs typeface="+mn-cs"/>
              </a:rPr>
              <a:t> is finicky sometimes, so you will not be able to see the entire text now.</a:t>
            </a:r>
          </a:p>
          <a:p>
            <a:r>
              <a:rPr lang="en-US" sz="1200" b="0" i="0" u="none" strike="noStrike" kern="1200" baseline="0" dirty="0" smtClean="0">
                <a:solidFill>
                  <a:schemeClr val="tx1"/>
                </a:solidFill>
                <a:latin typeface="+mn-lt"/>
                <a:ea typeface="+mn-ea"/>
                <a:cs typeface="+mn-cs"/>
              </a:rPr>
              <a:t>We will fix it soon—the text will fully display once we add an image.</a:t>
            </a:r>
          </a:p>
          <a:p>
            <a:r>
              <a:rPr lang="en-US" sz="1200" b="0" i="0" u="none" strike="noStrike" kern="1200" baseline="0" dirty="0" smtClean="0">
                <a:solidFill>
                  <a:schemeClr val="tx1"/>
                </a:solidFill>
                <a:latin typeface="+mn-lt"/>
                <a:ea typeface="+mn-ea"/>
                <a:cs typeface="+mn-cs"/>
              </a:rPr>
              <a:t>15. Click on Subtitle.</a:t>
            </a:r>
          </a:p>
          <a:p>
            <a:r>
              <a:rPr lang="en-US" sz="1200" b="0" i="0" u="none" strike="noStrike" kern="1200" baseline="0" dirty="0" smtClean="0">
                <a:solidFill>
                  <a:schemeClr val="tx1"/>
                </a:solidFill>
                <a:latin typeface="+mn-lt"/>
                <a:ea typeface="+mn-ea"/>
                <a:cs typeface="+mn-cs"/>
              </a:rPr>
              <a:t>16. Underneath the Text menu in the field that currently says Subtitle, change it to:</a:t>
            </a:r>
          </a:p>
          <a:p>
            <a:r>
              <a:rPr lang="en-US" sz="1200" b="0" i="0" u="none" strike="noStrike" kern="1200" baseline="0" dirty="0" smtClean="0">
                <a:solidFill>
                  <a:schemeClr val="tx1"/>
                </a:solidFill>
                <a:latin typeface="+mn-lt"/>
                <a:ea typeface="+mn-ea"/>
                <a:cs typeface="+mn-cs"/>
              </a:rPr>
              <a:t>Tue 5/1</a:t>
            </a: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49234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want to add an image of the band to the cell. First we need to add the </a:t>
            </a:r>
            <a:r>
              <a:rPr lang="en-US" sz="1200" b="0" i="0" u="none" strike="noStrike" kern="1200" baseline="0" dirty="0" err="1" smtClean="0">
                <a:solidFill>
                  <a:schemeClr val="tx1"/>
                </a:solidFill>
                <a:latin typeface="+mn-lt"/>
                <a:ea typeface="+mn-ea"/>
                <a:cs typeface="+mn-cs"/>
              </a:rPr>
              <a:t>imageswe</a:t>
            </a:r>
            <a:r>
              <a:rPr lang="en-US" sz="1200" b="0" i="0" u="none" strike="noStrike" kern="1200" baseline="0" dirty="0" smtClean="0">
                <a:solidFill>
                  <a:schemeClr val="tx1"/>
                </a:solidFill>
                <a:latin typeface="+mn-lt"/>
                <a:ea typeface="+mn-ea"/>
                <a:cs typeface="+mn-cs"/>
              </a:rPr>
              <a:t> will be using to our project.</a:t>
            </a:r>
          </a:p>
          <a:p>
            <a:r>
              <a:rPr lang="en-US" sz="1200" b="0" i="0" u="none" strike="noStrike" kern="1200" baseline="0" dirty="0" smtClean="0">
                <a:solidFill>
                  <a:schemeClr val="tx1"/>
                </a:solidFill>
                <a:latin typeface="+mn-lt"/>
                <a:ea typeface="+mn-ea"/>
                <a:cs typeface="+mn-cs"/>
              </a:rPr>
              <a:t>In the Project Navigator, click on </a:t>
            </a:r>
            <a:r>
              <a:rPr lang="en-US" sz="1200" b="0" i="0" u="none" strike="noStrike" kern="1200" baseline="0" dirty="0" err="1" smtClean="0">
                <a:solidFill>
                  <a:schemeClr val="tx1"/>
                </a:solidFill>
                <a:latin typeface="+mn-lt"/>
                <a:ea typeface="+mn-ea"/>
                <a:cs typeface="+mn-cs"/>
              </a:rPr>
              <a:t>Info.plist</a:t>
            </a:r>
            <a:r>
              <a:rPr lang="en-US" sz="1200" b="0" i="0" u="none" strike="noStrike" kern="1200" baseline="0" dirty="0" smtClean="0">
                <a:solidFill>
                  <a:schemeClr val="tx1"/>
                </a:solidFill>
                <a:latin typeface="+mn-lt"/>
                <a:ea typeface="+mn-ea"/>
                <a:cs typeface="+mn-cs"/>
              </a:rPr>
              <a:t>. We want the images to be added </a:t>
            </a:r>
            <a:r>
              <a:rPr lang="en-US" sz="1200" b="0" i="0" u="none" strike="noStrike" kern="1200" baseline="0" dirty="0" err="1" smtClean="0">
                <a:solidFill>
                  <a:schemeClr val="tx1"/>
                </a:solidFill>
                <a:latin typeface="+mn-lt"/>
                <a:ea typeface="+mn-ea"/>
                <a:cs typeface="+mn-cs"/>
              </a:rPr>
              <a:t>afterthis</a:t>
            </a:r>
            <a:r>
              <a:rPr lang="en-US" sz="1200" b="0" i="0" u="none" strike="noStrike" kern="1200" baseline="0" dirty="0" smtClean="0">
                <a:solidFill>
                  <a:schemeClr val="tx1"/>
                </a:solidFill>
                <a:latin typeface="+mn-lt"/>
                <a:ea typeface="+mn-ea"/>
                <a:cs typeface="+mn-cs"/>
              </a:rPr>
              <a:t> file.</a:t>
            </a:r>
          </a:p>
          <a:p>
            <a:r>
              <a:rPr lang="en-US" sz="1200" b="0" i="0" u="none" strike="noStrike" kern="1200" baseline="0" dirty="0" smtClean="0">
                <a:solidFill>
                  <a:schemeClr val="tx1"/>
                </a:solidFill>
                <a:latin typeface="+mn-lt"/>
                <a:ea typeface="+mn-ea"/>
                <a:cs typeface="+mn-cs"/>
              </a:rPr>
              <a:t>2. Go to File &gt; Add Files to “Jive Factory”.</a:t>
            </a:r>
          </a:p>
          <a:p>
            <a:r>
              <a:rPr lang="en-US" sz="1200" b="0" i="0" u="none" strike="noStrike" kern="1200" baseline="0" dirty="0" smtClean="0">
                <a:solidFill>
                  <a:schemeClr val="tx1"/>
                </a:solidFill>
                <a:latin typeface="+mn-lt"/>
                <a:ea typeface="+mn-ea"/>
                <a:cs typeface="+mn-cs"/>
              </a:rPr>
              <a:t>3. Navigate into: Desktop &gt; Class Files &gt; </a:t>
            </a:r>
            <a:r>
              <a:rPr lang="en-US" sz="1200" b="0" i="0" u="none" strike="noStrike" kern="1200" baseline="0" dirty="0" err="1" smtClean="0">
                <a:solidFill>
                  <a:schemeClr val="tx1"/>
                </a:solidFill>
                <a:latin typeface="+mn-lt"/>
                <a:ea typeface="+mn-ea"/>
                <a:cs typeface="+mn-cs"/>
              </a:rPr>
              <a:t>yourname</a:t>
            </a:r>
            <a:r>
              <a:rPr lang="en-US" sz="1200" b="0" i="0" u="none" strike="noStrike" kern="1200" baseline="0" dirty="0" smtClean="0">
                <a:solidFill>
                  <a:schemeClr val="tx1"/>
                </a:solidFill>
                <a:latin typeface="+mn-lt"/>
                <a:ea typeface="+mn-ea"/>
                <a:cs typeface="+mn-cs"/>
              </a:rPr>
              <a:t>-iOS Dev Level 2 Class &gt; Band</a:t>
            </a:r>
          </a:p>
          <a:p>
            <a:r>
              <a:rPr lang="en-US" sz="1200" b="0" i="0" u="none" strike="noStrike" kern="1200" baseline="0" dirty="0" smtClean="0">
                <a:solidFill>
                  <a:schemeClr val="tx1"/>
                </a:solidFill>
                <a:latin typeface="+mn-lt"/>
                <a:ea typeface="+mn-ea"/>
                <a:cs typeface="+mn-cs"/>
              </a:rPr>
              <a:t>Images &gt; thumbnails &gt; regular</a:t>
            </a:r>
          </a:p>
          <a:p>
            <a:r>
              <a:rPr lang="en-US" sz="1200" b="0" i="0" u="none" strike="noStrike" kern="1200" baseline="0" dirty="0" smtClean="0">
                <a:solidFill>
                  <a:schemeClr val="tx1"/>
                </a:solidFill>
                <a:latin typeface="+mn-lt"/>
                <a:ea typeface="+mn-ea"/>
                <a:cs typeface="+mn-cs"/>
              </a:rPr>
              <a:t>4. Press </a:t>
            </a:r>
            <a:r>
              <a:rPr lang="en-US" sz="1200" b="0" i="0" u="none" strike="noStrike" kern="1200" baseline="0" dirty="0" err="1" smtClean="0">
                <a:solidFill>
                  <a:schemeClr val="tx1"/>
                </a:solidFill>
                <a:latin typeface="+mn-lt"/>
                <a:ea typeface="+mn-ea"/>
                <a:cs typeface="+mn-cs"/>
              </a:rPr>
              <a:t>Cmd</a:t>
            </a:r>
            <a:r>
              <a:rPr lang="en-US" sz="1200" b="0" i="0" u="none" strike="noStrike" kern="1200" baseline="0" dirty="0" smtClean="0">
                <a:solidFill>
                  <a:schemeClr val="tx1"/>
                </a:solidFill>
                <a:latin typeface="+mn-lt"/>
                <a:ea typeface="+mn-ea"/>
                <a:cs typeface="+mn-cs"/>
              </a:rPr>
              <a:t>–A to select all the images in that folder.</a:t>
            </a:r>
          </a:p>
          <a:p>
            <a:r>
              <a:rPr lang="en-US" sz="1200" b="0" i="0" u="none" strike="noStrike" kern="1200" baseline="0" dirty="0" smtClean="0">
                <a:solidFill>
                  <a:schemeClr val="tx1"/>
                </a:solidFill>
                <a:latin typeface="+mn-lt"/>
                <a:ea typeface="+mn-ea"/>
                <a:cs typeface="+mn-cs"/>
              </a:rPr>
              <a:t>5. At the bottom of the window, click Options, then set the following:</a:t>
            </a:r>
          </a:p>
          <a:p>
            <a:r>
              <a:rPr lang="en-US" sz="1200" b="0" i="0" u="none" strike="noStrike" kern="1200" baseline="0" dirty="0" smtClean="0">
                <a:solidFill>
                  <a:schemeClr val="tx1"/>
                </a:solidFill>
                <a:latin typeface="+mn-lt"/>
                <a:ea typeface="+mn-ea"/>
                <a:cs typeface="+mn-cs"/>
              </a:rPr>
              <a:t>• Destination: Check Copy items if needed</a:t>
            </a:r>
          </a:p>
          <a:p>
            <a:r>
              <a:rPr lang="en-US" sz="1200" b="0" i="0" u="none" strike="noStrike" kern="1200" baseline="0" dirty="0" smtClean="0">
                <a:solidFill>
                  <a:schemeClr val="tx1"/>
                </a:solidFill>
                <a:latin typeface="+mn-lt"/>
                <a:ea typeface="+mn-ea"/>
                <a:cs typeface="+mn-cs"/>
              </a:rPr>
              <a:t>• Added folders: No folders are being added, so leave as is.</a:t>
            </a:r>
          </a:p>
          <a:p>
            <a:r>
              <a:rPr lang="en-US" sz="1200" b="0" i="0" u="none" strike="noStrike" kern="1200" baseline="0" dirty="0" smtClean="0">
                <a:solidFill>
                  <a:schemeClr val="tx1"/>
                </a:solidFill>
                <a:latin typeface="+mn-lt"/>
                <a:ea typeface="+mn-ea"/>
                <a:cs typeface="+mn-cs"/>
              </a:rPr>
              <a:t>• Add to targets: Check on Jive Factory.</a:t>
            </a:r>
          </a:p>
          <a:p>
            <a:r>
              <a:rPr lang="en-US" sz="1200" b="0" i="0" u="none" strike="noStrike" kern="1200" baseline="0" dirty="0" smtClean="0">
                <a:solidFill>
                  <a:schemeClr val="tx1"/>
                </a:solidFill>
                <a:latin typeface="+mn-lt"/>
                <a:ea typeface="+mn-ea"/>
                <a:cs typeface="+mn-cs"/>
              </a:rPr>
              <a:t>6. Click the Add button.</a:t>
            </a:r>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15567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7. In the Project Navigator, notice the files have been added below </a:t>
            </a:r>
            <a:r>
              <a:rPr lang="en-US" sz="1200" b="0" i="0" u="none" strike="noStrike" kern="1200" baseline="0" dirty="0" err="1" smtClean="0">
                <a:solidFill>
                  <a:schemeClr val="tx1"/>
                </a:solidFill>
                <a:latin typeface="+mn-lt"/>
                <a:ea typeface="+mn-ea"/>
                <a:cs typeface="+mn-cs"/>
              </a:rPr>
              <a:t>Info.plist</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Let’s make sure our files stay organized by putting the images into their own folder.</a:t>
            </a:r>
          </a:p>
          <a:p>
            <a:r>
              <a:rPr lang="en-US" sz="1200" b="0" i="0" u="none" strike="noStrike" kern="1200" baseline="0" dirty="0" smtClean="0">
                <a:solidFill>
                  <a:schemeClr val="tx1"/>
                </a:solidFill>
                <a:latin typeface="+mn-lt"/>
                <a:ea typeface="+mn-ea"/>
                <a:cs typeface="+mn-cs"/>
              </a:rPr>
              <a:t>8. Click the first image in the Project Navigator, then Shift–click the last image. (You</a:t>
            </a:r>
          </a:p>
          <a:p>
            <a:r>
              <a:rPr lang="en-US" sz="1200" b="0" i="0" u="none" strike="noStrike" kern="1200" baseline="0" dirty="0" smtClean="0">
                <a:solidFill>
                  <a:schemeClr val="tx1"/>
                </a:solidFill>
                <a:latin typeface="+mn-lt"/>
                <a:ea typeface="+mn-ea"/>
                <a:cs typeface="+mn-cs"/>
              </a:rPr>
              <a:t>should have four selected.)</a:t>
            </a:r>
          </a:p>
          <a:p>
            <a:r>
              <a:rPr lang="en-US" sz="1200" b="0" i="0" u="none" strike="noStrike" kern="1200" baseline="0" dirty="0" smtClean="0">
                <a:solidFill>
                  <a:schemeClr val="tx1"/>
                </a:solidFill>
                <a:latin typeface="+mn-lt"/>
                <a:ea typeface="+mn-ea"/>
                <a:cs typeface="+mn-cs"/>
              </a:rPr>
              <a:t>9. Ctrl–click or Right–click on any of the images, and from the menu, choose</a:t>
            </a:r>
          </a:p>
          <a:p>
            <a:r>
              <a:rPr lang="en-US" sz="1200" b="0" i="0" u="none" strike="noStrike" kern="1200" baseline="0" dirty="0" smtClean="0">
                <a:solidFill>
                  <a:schemeClr val="tx1"/>
                </a:solidFill>
                <a:latin typeface="+mn-lt"/>
                <a:ea typeface="+mn-ea"/>
                <a:cs typeface="+mn-cs"/>
              </a:rPr>
              <a:t>New Group from Selection.</a:t>
            </a:r>
          </a:p>
          <a:p>
            <a:r>
              <a:rPr lang="en-US" sz="1200" b="0" i="0" u="none" strike="noStrike" kern="1200" baseline="0" dirty="0" smtClean="0">
                <a:solidFill>
                  <a:schemeClr val="tx1"/>
                </a:solidFill>
                <a:latin typeface="+mn-lt"/>
                <a:ea typeface="+mn-ea"/>
                <a:cs typeface="+mn-cs"/>
              </a:rPr>
              <a:t>10. Replace the New Group folder name with Images and hit Return.</a:t>
            </a:r>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1575358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Root</a:t>
            </a:r>
            <a:r>
              <a:rPr lang="en-US" baseline="0" dirty="0" smtClean="0"/>
              <a:t> node </a:t>
            </a:r>
            <a:r>
              <a:rPr lang="mr-IN" baseline="0" dirty="0" smtClean="0"/>
              <a:t>–</a:t>
            </a:r>
            <a:r>
              <a:rPr lang="en-US" baseline="0" dirty="0" smtClean="0"/>
              <a:t> when you click on the blue project folder</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594303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11. Expand the Images folder to see the four PNG files inside.</a:t>
            </a:r>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353693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12. Click on </a:t>
            </a:r>
            <a:r>
              <a:rPr lang="en-US" sz="1200" b="0" i="0" u="none" strike="noStrike" kern="1200" baseline="0" dirty="0" err="1" smtClean="0">
                <a:solidFill>
                  <a:schemeClr val="tx1"/>
                </a:solidFill>
                <a:latin typeface="+mn-lt"/>
                <a:ea typeface="+mn-ea"/>
                <a:cs typeface="+mn-cs"/>
              </a:rPr>
              <a:t>Main.storyboard</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13. Now we’ll add an image to the Table View Cell. In the Document Outline, click on Table View Cell.</a:t>
            </a:r>
          </a:p>
          <a:p>
            <a:r>
              <a:rPr lang="en-US" sz="1200" b="0" i="0" u="none" strike="noStrike" kern="1200" baseline="0" dirty="0" smtClean="0">
                <a:solidFill>
                  <a:schemeClr val="tx1"/>
                </a:solidFill>
                <a:latin typeface="+mn-lt"/>
                <a:ea typeface="+mn-ea"/>
                <a:cs typeface="+mn-cs"/>
              </a:rPr>
              <a:t>14. In the Attributes inspector , from the Image menu, choose thumb-</a:t>
            </a:r>
            <a:r>
              <a:rPr lang="en-US" sz="1200" b="0" i="0" u="none" strike="noStrike" kern="1200" baseline="0" dirty="0" err="1" smtClean="0">
                <a:solidFill>
                  <a:schemeClr val="tx1"/>
                </a:solidFill>
                <a:latin typeface="+mn-lt"/>
                <a:ea typeface="+mn-ea"/>
                <a:cs typeface="+mn-cs"/>
              </a:rPr>
              <a:t>nicoleatkins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png</a:t>
            </a:r>
            <a:r>
              <a:rPr lang="en-US" sz="1200" b="0" i="0" u="none" strike="noStrike" kern="1200" baseline="0" dirty="0" smtClean="0">
                <a:solidFill>
                  <a:schemeClr val="tx1"/>
                </a:solidFill>
                <a:latin typeface="+mn-lt"/>
                <a:ea typeface="+mn-ea"/>
                <a:cs typeface="+mn-cs"/>
              </a:rPr>
              <a:t> as shown below. </a:t>
            </a:r>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1699123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Editor, notice the thumbnail image has been added next to the title. It’s a little</a:t>
            </a:r>
          </a:p>
          <a:p>
            <a:r>
              <a:rPr lang="en-US" sz="1200" b="0" i="0" u="none" strike="noStrike" kern="1200" baseline="0" dirty="0" smtClean="0">
                <a:solidFill>
                  <a:schemeClr val="tx1"/>
                </a:solidFill>
                <a:latin typeface="+mn-lt"/>
                <a:ea typeface="+mn-ea"/>
                <a:cs typeface="+mn-cs"/>
              </a:rPr>
              <a:t>smaller than it should be. Right now it’s being resized because the cell isn’t tall</a:t>
            </a:r>
          </a:p>
          <a:p>
            <a:r>
              <a:rPr lang="en-US" sz="1200" b="0" i="0" u="none" strike="noStrike" kern="1200" baseline="0" dirty="0" smtClean="0">
                <a:solidFill>
                  <a:schemeClr val="tx1"/>
                </a:solidFill>
                <a:latin typeface="+mn-lt"/>
                <a:ea typeface="+mn-ea"/>
                <a:cs typeface="+mn-cs"/>
              </a:rPr>
              <a:t>enough. Let’s make the cell taller.</a:t>
            </a:r>
          </a:p>
          <a:p>
            <a:r>
              <a:rPr lang="en-US" sz="1200" b="0" i="0" u="none" strike="noStrike" kern="1200" baseline="0" dirty="0" smtClean="0">
                <a:solidFill>
                  <a:schemeClr val="tx1"/>
                </a:solidFill>
                <a:latin typeface="+mn-lt"/>
                <a:ea typeface="+mn-ea"/>
                <a:cs typeface="+mn-cs"/>
              </a:rPr>
              <a:t>16. In the Utilities area on the right, click the Size inspector tab .</a:t>
            </a:r>
          </a:p>
          <a:p>
            <a:r>
              <a:rPr lang="en-US" sz="1200" b="0" i="0" u="none" strike="noStrike" kern="1200" baseline="0" dirty="0" smtClean="0">
                <a:solidFill>
                  <a:schemeClr val="tx1"/>
                </a:solidFill>
                <a:latin typeface="+mn-lt"/>
                <a:ea typeface="+mn-ea"/>
                <a:cs typeface="+mn-cs"/>
              </a:rPr>
              <a:t>17. Next to Row Height, enter 88 and press Return.</a:t>
            </a:r>
          </a:p>
          <a:p>
            <a:r>
              <a:rPr lang="en-US" sz="1200" b="0" i="0" u="none" strike="noStrike" kern="1200" baseline="0" dirty="0" smtClean="0">
                <a:solidFill>
                  <a:schemeClr val="tx1"/>
                </a:solidFill>
                <a:latin typeface="+mn-lt"/>
                <a:ea typeface="+mn-ea"/>
                <a:cs typeface="+mn-cs"/>
              </a:rPr>
              <a:t>18. In the Editor, notice the improved look of our cell. Awesome!</a:t>
            </a:r>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765287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notice the improved look of our cell. Awesome!</a:t>
            </a:r>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1424004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1. In the Document Outline, click on Table View Section.</a:t>
            </a:r>
          </a:p>
          <a:p>
            <a:r>
              <a:rPr lang="en-US" sz="1200" b="0" i="0" u="none" strike="noStrike" kern="1200" baseline="0" dirty="0" smtClean="0">
                <a:solidFill>
                  <a:schemeClr val="tx1"/>
                </a:solidFill>
                <a:latin typeface="+mn-lt"/>
                <a:ea typeface="+mn-ea"/>
                <a:cs typeface="+mn-cs"/>
              </a:rPr>
              <a:t>2. In the Utilities area on the right, click the Attributes inspector tab .</a:t>
            </a:r>
          </a:p>
          <a:p>
            <a:r>
              <a:rPr lang="en-US" sz="1200" b="0" i="0" u="none" strike="noStrike" kern="1200" baseline="0" dirty="0" smtClean="0">
                <a:solidFill>
                  <a:schemeClr val="tx1"/>
                </a:solidFill>
                <a:latin typeface="+mn-lt"/>
                <a:ea typeface="+mn-ea"/>
                <a:cs typeface="+mn-cs"/>
              </a:rPr>
              <a:t>3. Next to Rows change 1 to 4 and hit Return. </a:t>
            </a:r>
          </a:p>
          <a:p>
            <a:r>
              <a:rPr lang="en-US" sz="1200" b="0" i="0" u="none" strike="noStrike" kern="1200" baseline="0" dirty="0" smtClean="0">
                <a:solidFill>
                  <a:schemeClr val="tx1"/>
                </a:solidFill>
                <a:latin typeface="+mn-lt"/>
                <a:ea typeface="+mn-ea"/>
                <a:cs typeface="+mn-cs"/>
              </a:rPr>
              <a:t>Voila! We now have four copies of the</a:t>
            </a:r>
          </a:p>
          <a:p>
            <a:r>
              <a:rPr lang="en-US" sz="1200" b="0" i="0" u="none" strike="noStrike" kern="1200" baseline="0" dirty="0" smtClean="0">
                <a:solidFill>
                  <a:schemeClr val="tx1"/>
                </a:solidFill>
                <a:latin typeface="+mn-lt"/>
                <a:ea typeface="+mn-ea"/>
                <a:cs typeface="+mn-cs"/>
              </a:rPr>
              <a:t>original cell in the Editor!</a:t>
            </a:r>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11913474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4. In the Editor, click on the second Nicole Atkins cell.</a:t>
            </a:r>
          </a:p>
          <a:p>
            <a:r>
              <a:rPr lang="en-US" sz="1200" b="0" i="0" u="none" strike="noStrike" kern="1200" baseline="0" dirty="0" smtClean="0">
                <a:solidFill>
                  <a:schemeClr val="tx1"/>
                </a:solidFill>
                <a:latin typeface="+mn-lt"/>
                <a:ea typeface="+mn-ea"/>
                <a:cs typeface="+mn-cs"/>
              </a:rPr>
              <a:t>5. In the Attributes inspector , from the Image menu, choose thumb-</a:t>
            </a:r>
            <a:r>
              <a:rPr lang="en-US" sz="1200" b="0" i="0" u="none" strike="noStrike" kern="1200" baseline="0" dirty="0" err="1" smtClean="0">
                <a:solidFill>
                  <a:schemeClr val="tx1"/>
                </a:solidFill>
                <a:latin typeface="+mn-lt"/>
                <a:ea typeface="+mn-ea"/>
                <a:cs typeface="+mn-cs"/>
              </a:rPr>
              <a:t>ambulanceltd.png</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6. In the Editor, notice the image changed in the second cell.</a:t>
            </a:r>
          </a:p>
          <a:p>
            <a:r>
              <a:rPr lang="en-US" sz="1200" b="0" i="0" u="none" strike="noStrike" kern="1200" baseline="0" dirty="0" smtClean="0">
                <a:solidFill>
                  <a:schemeClr val="tx1"/>
                </a:solidFill>
                <a:latin typeface="+mn-lt"/>
                <a:ea typeface="+mn-ea"/>
                <a:cs typeface="+mn-cs"/>
              </a:rPr>
              <a:t>7. Double–click the Nicole Atkins text in the second cell and change it to: Ambulance LTD</a:t>
            </a:r>
          </a:p>
          <a:p>
            <a:r>
              <a:rPr lang="en-US" sz="1200" b="0" i="0" u="none" strike="noStrike" kern="1200" baseline="0" dirty="0" smtClean="0">
                <a:solidFill>
                  <a:schemeClr val="tx1"/>
                </a:solidFill>
                <a:latin typeface="+mn-lt"/>
                <a:ea typeface="+mn-ea"/>
                <a:cs typeface="+mn-cs"/>
              </a:rPr>
              <a:t>8. Double–click the Tue 5/1 text below that and change it to: Fri 5/4</a:t>
            </a:r>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1209496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Edit the third and fourth cells for the remaining bands, </a:t>
            </a:r>
          </a:p>
          <a:p>
            <a:r>
              <a:rPr lang="en-US" sz="1200" b="0" i="0" u="none" strike="noStrike" kern="1200" baseline="0" dirty="0" err="1" smtClean="0">
                <a:solidFill>
                  <a:schemeClr val="tx1"/>
                </a:solidFill>
                <a:latin typeface="+mn-lt"/>
                <a:ea typeface="+mn-ea"/>
                <a:cs typeface="+mn-cs"/>
              </a:rPr>
              <a:t>Sleepies</a:t>
            </a:r>
            <a:r>
              <a:rPr lang="en-US" sz="1200" b="0" i="0" u="none" strike="noStrike" kern="1200" baseline="0" dirty="0" smtClean="0">
                <a:solidFill>
                  <a:schemeClr val="tx1"/>
                </a:solidFill>
                <a:latin typeface="+mn-lt"/>
                <a:ea typeface="+mn-ea"/>
                <a:cs typeface="+mn-cs"/>
              </a:rPr>
              <a:t> and Black Angels using the details below:</a:t>
            </a:r>
          </a:p>
          <a:p>
            <a:r>
              <a:rPr lang="en-US" sz="1200" b="0" i="0" u="none" strike="noStrike" kern="1200" baseline="0" dirty="0" smtClean="0">
                <a:solidFill>
                  <a:schemeClr val="tx1"/>
                </a:solidFill>
                <a:latin typeface="+mn-lt"/>
                <a:ea typeface="+mn-ea"/>
                <a:cs typeface="+mn-cs"/>
              </a:rPr>
              <a:t>Band Date Image Filename </a:t>
            </a:r>
            <a:r>
              <a:rPr lang="en-US" sz="1200" b="0" i="0" u="none" strike="noStrike" kern="1200" baseline="0" dirty="0" err="1" smtClean="0">
                <a:solidFill>
                  <a:schemeClr val="tx1"/>
                </a:solidFill>
                <a:latin typeface="+mn-lt"/>
                <a:ea typeface="+mn-ea"/>
                <a:cs typeface="+mn-cs"/>
              </a:rPr>
              <a:t>Sleepies</a:t>
            </a:r>
            <a:r>
              <a:rPr lang="en-US" sz="1200" b="0" i="0" u="none" strike="noStrike" kern="1200" baseline="0" dirty="0" smtClean="0">
                <a:solidFill>
                  <a:schemeClr val="tx1"/>
                </a:solidFill>
                <a:latin typeface="+mn-lt"/>
                <a:ea typeface="+mn-ea"/>
                <a:cs typeface="+mn-cs"/>
              </a:rPr>
              <a:t> Sat 5/5 thumb-</a:t>
            </a:r>
            <a:r>
              <a:rPr lang="en-US" sz="1200" b="0" i="0" u="none" strike="noStrike" kern="1200" baseline="0" dirty="0" err="1" smtClean="0">
                <a:solidFill>
                  <a:schemeClr val="tx1"/>
                </a:solidFill>
                <a:latin typeface="+mn-lt"/>
                <a:ea typeface="+mn-ea"/>
                <a:cs typeface="+mn-cs"/>
              </a:rPr>
              <a:t>sleepies.png</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Black Angels Sun 5/6 thumb-black-</a:t>
            </a:r>
            <a:r>
              <a:rPr lang="en-US" sz="1200" b="0" i="0" u="none" strike="noStrike" kern="1200" baseline="0" dirty="0" err="1" smtClean="0">
                <a:solidFill>
                  <a:schemeClr val="tx1"/>
                </a:solidFill>
                <a:latin typeface="+mn-lt"/>
                <a:ea typeface="+mn-ea"/>
                <a:cs typeface="+mn-cs"/>
              </a:rPr>
              <a:t>angels.png</a:t>
            </a: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527511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10. Let’s preview our work so far. Set the active scheme (top-left corner) to</a:t>
            </a:r>
          </a:p>
          <a:p>
            <a:r>
              <a:rPr lang="en-US" sz="1200" b="0" i="0" u="none" strike="noStrike" kern="1200" baseline="0" dirty="0" smtClean="0">
                <a:solidFill>
                  <a:schemeClr val="tx1"/>
                </a:solidFill>
                <a:latin typeface="+mn-lt"/>
                <a:ea typeface="+mn-ea"/>
                <a:cs typeface="+mn-cs"/>
              </a:rPr>
              <a:t>Jive Factory &gt; iPhone 6.</a:t>
            </a:r>
          </a:p>
          <a:p>
            <a:r>
              <a:rPr lang="en-US" sz="1200" b="0" i="0" u="none" strike="noStrike" kern="1200" baseline="0" dirty="0" smtClean="0">
                <a:solidFill>
                  <a:schemeClr val="tx1"/>
                </a:solidFill>
                <a:latin typeface="+mn-lt"/>
                <a:ea typeface="+mn-ea"/>
                <a:cs typeface="+mn-cs"/>
              </a:rPr>
              <a:t>11. Click the Run button. The Simulator may take a while to load. After it loads, you</a:t>
            </a:r>
          </a:p>
          <a:p>
            <a:r>
              <a:rPr lang="en-US" sz="1200" b="0" i="0" u="none" strike="noStrike" kern="1200" baseline="0" dirty="0" smtClean="0">
                <a:solidFill>
                  <a:schemeClr val="tx1"/>
                </a:solidFill>
                <a:latin typeface="+mn-lt"/>
                <a:ea typeface="+mn-ea"/>
                <a:cs typeface="+mn-cs"/>
              </a:rPr>
              <a:t>won’t be able to do anything in the app, but you can see the layout</a:t>
            </a:r>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1285470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1835958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navigator</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94172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Issue Navigator </a:t>
            </a:r>
            <a:r>
              <a:rPr lang="mr-IN" baseline="0" dirty="0" smtClean="0"/>
              <a:t>–</a:t>
            </a:r>
            <a:r>
              <a:rPr lang="en-US" baseline="0" dirty="0" smtClean="0"/>
              <a:t> when your code has problems</a:t>
            </a:r>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054322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Code Editor area</a:t>
            </a:r>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590416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Interface builder view</a:t>
            </a:r>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1598142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Breakpoint Gutter</a:t>
            </a:r>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317937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Utility Area</a:t>
            </a:r>
          </a:p>
          <a:p>
            <a:endParaRPr lang="en-US" baseline="0" dirty="0" smtClean="0"/>
          </a:p>
          <a:p>
            <a:r>
              <a:rPr lang="en-US" sz="1200" b="0" i="0" kern="1200" dirty="0" smtClean="0">
                <a:solidFill>
                  <a:schemeClr val="tx1"/>
                </a:solidFill>
                <a:effectLst/>
                <a:latin typeface="+mn-lt"/>
                <a:ea typeface="+mn-ea"/>
                <a:cs typeface="+mn-cs"/>
              </a:rPr>
              <a:t>The Inspector pane will give you details about the file you’ve got highlighted in your project navigator. However, when you’re looking at a XIB/</a:t>
            </a:r>
            <a:r>
              <a:rPr lang="en-US" sz="1200" b="0" i="0" kern="1200" dirty="0" err="1" smtClean="0">
                <a:solidFill>
                  <a:schemeClr val="tx1"/>
                </a:solidFill>
                <a:effectLst/>
                <a:latin typeface="+mn-lt"/>
                <a:ea typeface="+mn-ea"/>
                <a:cs typeface="+mn-cs"/>
              </a:rPr>
              <a:t>StoryBoard</a:t>
            </a:r>
            <a:r>
              <a:rPr lang="en-US" sz="1200" b="0" i="0" kern="1200" dirty="0" smtClean="0">
                <a:solidFill>
                  <a:schemeClr val="tx1"/>
                </a:solidFill>
                <a:effectLst/>
                <a:latin typeface="+mn-lt"/>
                <a:ea typeface="+mn-ea"/>
                <a:cs typeface="+mn-cs"/>
              </a:rPr>
              <a:t> file, the inspector pane will show you the different attributes that you can modify for a selected element.</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370421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2/2/17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2/2/17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2/2/17</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2/2/17</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2/2/17</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iOS Swift apps</a:t>
            </a:r>
            <a:endParaRPr lang="en-US" dirty="0"/>
          </a:p>
        </p:txBody>
      </p:sp>
      <p:sp>
        <p:nvSpPr>
          <p:cNvPr id="3" name="Subtitle 2"/>
          <p:cNvSpPr>
            <a:spLocks noGrp="1"/>
          </p:cNvSpPr>
          <p:nvPr>
            <p:ph type="subTitle" idx="1"/>
          </p:nvPr>
        </p:nvSpPr>
        <p:spPr/>
        <p:txBody>
          <a:bodyPr>
            <a:normAutofit fontScale="85000" lnSpcReduction="20000"/>
          </a:bodyPr>
          <a:lstStyle/>
          <a:p>
            <a:r>
              <a:rPr lang="en-US" dirty="0"/>
              <a:t>5030-201720_MCS5993_M: 5030-Topics in Computer </a:t>
            </a:r>
            <a:r>
              <a:rPr lang="en-US" dirty="0" smtClean="0"/>
              <a:t>Science</a:t>
            </a:r>
          </a:p>
          <a:p>
            <a:r>
              <a:rPr lang="en-US" dirty="0"/>
              <a:t>5031-201720_MCS4993_M: 5031-Topics in MA/CS</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12950" y="2838450"/>
            <a:ext cx="8166100" cy="1181100"/>
          </a:xfrm>
          <a:prstGeom prst="rect">
            <a:avLst/>
          </a:prstGeom>
        </p:spPr>
      </p:pic>
    </p:spTree>
    <p:extLst>
      <p:ext uri="{BB962C8B-B14F-4D97-AF65-F5344CB8AC3E}">
        <p14:creationId xmlns:p14="http://schemas.microsoft.com/office/powerpoint/2010/main" val="114346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329385" y="365760"/>
            <a:ext cx="2802383" cy="5797296"/>
          </a:xfrm>
          <a:prstGeom prst="rect">
            <a:avLst/>
          </a:prstGeom>
        </p:spPr>
      </p:pic>
    </p:spTree>
    <p:extLst>
      <p:ext uri="{BB962C8B-B14F-4D97-AF65-F5344CB8AC3E}">
        <p14:creationId xmlns:p14="http://schemas.microsoft.com/office/powerpoint/2010/main" val="90133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773168" y="356168"/>
            <a:ext cx="2744986" cy="5733735"/>
          </a:xfrm>
          <a:prstGeom prst="rect">
            <a:avLst/>
          </a:prstGeom>
        </p:spPr>
      </p:pic>
    </p:spTree>
    <p:extLst>
      <p:ext uri="{BB962C8B-B14F-4D97-AF65-F5344CB8AC3E}">
        <p14:creationId xmlns:p14="http://schemas.microsoft.com/office/powerpoint/2010/main" val="214034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33600" y="2419350"/>
            <a:ext cx="7924800" cy="2019300"/>
          </a:xfrm>
          <a:prstGeom prst="rect">
            <a:avLst/>
          </a:prstGeom>
        </p:spPr>
      </p:pic>
    </p:spTree>
    <p:extLst>
      <p:ext uri="{BB962C8B-B14F-4D97-AF65-F5344CB8AC3E}">
        <p14:creationId xmlns:p14="http://schemas.microsoft.com/office/powerpoint/2010/main" val="53659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702050" y="2108200"/>
            <a:ext cx="4787900" cy="2641600"/>
          </a:xfrm>
          <a:prstGeom prst="rect">
            <a:avLst/>
          </a:prstGeom>
        </p:spPr>
      </p:pic>
    </p:spTree>
    <p:extLst>
      <p:ext uri="{BB962C8B-B14F-4D97-AF65-F5344CB8AC3E}">
        <p14:creationId xmlns:p14="http://schemas.microsoft.com/office/powerpoint/2010/main" val="176346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86150" y="1041400"/>
            <a:ext cx="5219700" cy="4775200"/>
          </a:xfrm>
          <a:prstGeom prst="rect">
            <a:avLst/>
          </a:prstGeom>
        </p:spPr>
      </p:pic>
    </p:spTree>
    <p:extLst>
      <p:ext uri="{BB962C8B-B14F-4D97-AF65-F5344CB8AC3E}">
        <p14:creationId xmlns:p14="http://schemas.microsoft.com/office/powerpoint/2010/main" val="6116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480559" y="178648"/>
            <a:ext cx="3364993" cy="6026853"/>
          </a:xfrm>
          <a:prstGeom prst="rect">
            <a:avLst/>
          </a:prstGeom>
        </p:spPr>
      </p:pic>
    </p:spTree>
    <p:extLst>
      <p:ext uri="{BB962C8B-B14F-4D97-AF65-F5344CB8AC3E}">
        <p14:creationId xmlns:p14="http://schemas.microsoft.com/office/powerpoint/2010/main" val="29563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800" dirty="0" err="1" smtClean="0"/>
              <a:t>Xcode</a:t>
            </a:r>
            <a:r>
              <a:rPr lang="en-US" sz="2800" dirty="0" smtClean="0"/>
              <a:t> intro</a:t>
            </a:r>
          </a:p>
          <a:p>
            <a:r>
              <a:rPr lang="en-US" sz="2800" dirty="0" smtClean="0"/>
              <a:t>Music Venue app</a:t>
            </a:r>
            <a:endParaRPr lang="en-US" sz="2800" dirty="0" smtClean="0"/>
          </a:p>
        </p:txBody>
      </p:sp>
    </p:spTree>
    <p:extLst>
      <p:ext uri="{BB962C8B-B14F-4D97-AF65-F5344CB8AC3E}">
        <p14:creationId xmlns:p14="http://schemas.microsoft.com/office/powerpoint/2010/main" val="87727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7520" y="241886"/>
            <a:ext cx="6256020" cy="5830745"/>
          </a:xfrm>
          <a:prstGeom prst="rect">
            <a:avLst/>
          </a:prstGeom>
        </p:spPr>
      </p:pic>
    </p:spTree>
    <p:extLst>
      <p:ext uri="{BB962C8B-B14F-4D97-AF65-F5344CB8AC3E}">
        <p14:creationId xmlns:p14="http://schemas.microsoft.com/office/powerpoint/2010/main" val="212719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272" y="1646238"/>
            <a:ext cx="7293864" cy="4241885"/>
          </a:xfrm>
          <a:prstGeom prst="rect">
            <a:avLst/>
          </a:prstGeom>
        </p:spPr>
      </p:pic>
    </p:spTree>
    <p:extLst>
      <p:ext uri="{BB962C8B-B14F-4D97-AF65-F5344CB8AC3E}">
        <p14:creationId xmlns:p14="http://schemas.microsoft.com/office/powerpoint/2010/main" val="119513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800" dirty="0" err="1" smtClean="0"/>
              <a:t>Xcode</a:t>
            </a:r>
            <a:r>
              <a:rPr lang="en-US" sz="2800" dirty="0" smtClean="0"/>
              <a:t> intro</a:t>
            </a:r>
          </a:p>
          <a:p>
            <a:r>
              <a:rPr lang="en-US" sz="2800" dirty="0" smtClean="0"/>
              <a:t>Music Venue app</a:t>
            </a:r>
            <a:endParaRPr lang="en-US" sz="2800" dirty="0" smtClean="0"/>
          </a:p>
        </p:txBody>
      </p:sp>
    </p:spTree>
    <p:extLst>
      <p:ext uri="{BB962C8B-B14F-4D97-AF65-F5344CB8AC3E}">
        <p14:creationId xmlns:p14="http://schemas.microsoft.com/office/powerpoint/2010/main" val="132652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847" y="503853"/>
            <a:ext cx="7511119" cy="5311731"/>
          </a:xfrm>
          <a:prstGeom prst="rect">
            <a:avLst/>
          </a:prstGeom>
        </p:spPr>
      </p:pic>
    </p:spTree>
    <p:extLst>
      <p:ext uri="{BB962C8B-B14F-4D97-AF65-F5344CB8AC3E}">
        <p14:creationId xmlns:p14="http://schemas.microsoft.com/office/powerpoint/2010/main" val="180603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7304" y="503853"/>
            <a:ext cx="7633994" cy="5449824"/>
          </a:xfrm>
          <a:prstGeom prst="rect">
            <a:avLst/>
          </a:prstGeom>
        </p:spPr>
      </p:pic>
    </p:spTree>
    <p:extLst>
      <p:ext uri="{BB962C8B-B14F-4D97-AF65-F5344CB8AC3E}">
        <p14:creationId xmlns:p14="http://schemas.microsoft.com/office/powerpoint/2010/main" val="38925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576" y="269922"/>
            <a:ext cx="7522184" cy="5856558"/>
          </a:xfrm>
          <a:prstGeom prst="rect">
            <a:avLst/>
          </a:prstGeom>
        </p:spPr>
      </p:pic>
    </p:spTree>
    <p:extLst>
      <p:ext uri="{BB962C8B-B14F-4D97-AF65-F5344CB8AC3E}">
        <p14:creationId xmlns:p14="http://schemas.microsoft.com/office/powerpoint/2010/main" val="150339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420" y="164665"/>
            <a:ext cx="10646156" cy="6583607"/>
          </a:xfrm>
          <a:prstGeom prst="rect">
            <a:avLst/>
          </a:prstGeom>
        </p:spPr>
      </p:pic>
    </p:spTree>
    <p:extLst>
      <p:ext uri="{BB962C8B-B14F-4D97-AF65-F5344CB8AC3E}">
        <p14:creationId xmlns:p14="http://schemas.microsoft.com/office/powerpoint/2010/main" val="156153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324" y="146304"/>
            <a:ext cx="10058400" cy="6278400"/>
          </a:xfrm>
          <a:prstGeom prst="rect">
            <a:avLst/>
          </a:prstGeom>
        </p:spPr>
      </p:pic>
    </p:spTree>
    <p:extLst>
      <p:ext uri="{BB962C8B-B14F-4D97-AF65-F5344CB8AC3E}">
        <p14:creationId xmlns:p14="http://schemas.microsoft.com/office/powerpoint/2010/main" val="30374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5536" y="395644"/>
            <a:ext cx="6293338" cy="5584532"/>
          </a:xfrm>
          <a:prstGeom prst="rect">
            <a:avLst/>
          </a:prstGeom>
        </p:spPr>
      </p:pic>
    </p:spTree>
    <p:extLst>
      <p:ext uri="{BB962C8B-B14F-4D97-AF65-F5344CB8AC3E}">
        <p14:creationId xmlns:p14="http://schemas.microsoft.com/office/powerpoint/2010/main" val="181891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8048" y="374904"/>
            <a:ext cx="3149600" cy="5473700"/>
          </a:xfrm>
          <a:prstGeom prst="rect">
            <a:avLst/>
          </a:prstGeom>
        </p:spPr>
      </p:pic>
    </p:spTree>
    <p:extLst>
      <p:ext uri="{BB962C8B-B14F-4D97-AF65-F5344CB8AC3E}">
        <p14:creationId xmlns:p14="http://schemas.microsoft.com/office/powerpoint/2010/main" val="208724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Cells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503853"/>
            <a:ext cx="3111500" cy="4724400"/>
          </a:xfrm>
          <a:prstGeom prst="rect">
            <a:avLst/>
          </a:prstGeom>
        </p:spPr>
      </p:pic>
    </p:spTree>
    <p:extLst>
      <p:ext uri="{BB962C8B-B14F-4D97-AF65-F5344CB8AC3E}">
        <p14:creationId xmlns:p14="http://schemas.microsoft.com/office/powerpoint/2010/main" val="70424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Cells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4887" y="503853"/>
            <a:ext cx="6119002" cy="5531181"/>
          </a:xfrm>
          <a:prstGeom prst="rect">
            <a:avLst/>
          </a:prstGeom>
        </p:spPr>
      </p:pic>
    </p:spTree>
    <p:extLst>
      <p:ext uri="{BB962C8B-B14F-4D97-AF65-F5344CB8AC3E}">
        <p14:creationId xmlns:p14="http://schemas.microsoft.com/office/powerpoint/2010/main" val="204046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4752" y="0"/>
            <a:ext cx="8566470" cy="5976258"/>
          </a:xfrm>
          <a:prstGeom prst="rect">
            <a:avLst/>
          </a:prstGeom>
        </p:spPr>
      </p:pic>
    </p:spTree>
    <p:extLst>
      <p:ext uri="{BB962C8B-B14F-4D97-AF65-F5344CB8AC3E}">
        <p14:creationId xmlns:p14="http://schemas.microsoft.com/office/powerpoint/2010/main" val="1209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005840" y="0"/>
            <a:ext cx="10081270" cy="6611138"/>
          </a:xfrm>
          <a:prstGeom prst="rect">
            <a:avLst/>
          </a:prstGeom>
        </p:spPr>
      </p:pic>
    </p:spTree>
    <p:extLst>
      <p:ext uri="{BB962C8B-B14F-4D97-AF65-F5344CB8AC3E}">
        <p14:creationId xmlns:p14="http://schemas.microsoft.com/office/powerpoint/2010/main" val="210246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008" y="390144"/>
            <a:ext cx="10058400" cy="5401869"/>
          </a:xfrm>
          <a:prstGeom prst="rect">
            <a:avLst/>
          </a:prstGeom>
        </p:spPr>
      </p:pic>
    </p:spTree>
    <p:extLst>
      <p:ext uri="{BB962C8B-B14F-4D97-AF65-F5344CB8AC3E}">
        <p14:creationId xmlns:p14="http://schemas.microsoft.com/office/powerpoint/2010/main" val="60322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 y="360172"/>
            <a:ext cx="10058400" cy="5627386"/>
          </a:xfrm>
          <a:prstGeom prst="rect">
            <a:avLst/>
          </a:prstGeom>
        </p:spPr>
      </p:pic>
    </p:spTree>
    <p:extLst>
      <p:ext uri="{BB962C8B-B14F-4D97-AF65-F5344CB8AC3E}">
        <p14:creationId xmlns:p14="http://schemas.microsoft.com/office/powerpoint/2010/main" val="120758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0600" y="0"/>
            <a:ext cx="5126298" cy="6858000"/>
          </a:xfrm>
          <a:prstGeom prst="rect">
            <a:avLst/>
          </a:prstGeom>
        </p:spPr>
      </p:pic>
    </p:spTree>
    <p:extLst>
      <p:ext uri="{BB962C8B-B14F-4D97-AF65-F5344CB8AC3E}">
        <p14:creationId xmlns:p14="http://schemas.microsoft.com/office/powerpoint/2010/main" val="50799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6088" y="566928"/>
            <a:ext cx="4343964" cy="5413248"/>
          </a:xfrm>
          <a:prstGeom prst="rect">
            <a:avLst/>
          </a:prstGeom>
        </p:spPr>
      </p:pic>
    </p:spTree>
    <p:extLst>
      <p:ext uri="{BB962C8B-B14F-4D97-AF65-F5344CB8AC3E}">
        <p14:creationId xmlns:p14="http://schemas.microsoft.com/office/powerpoint/2010/main" val="131046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607" y="340360"/>
            <a:ext cx="11994393" cy="5895848"/>
          </a:xfrm>
          <a:prstGeom prst="rect">
            <a:avLst/>
          </a:prstGeom>
        </p:spPr>
      </p:pic>
    </p:spTree>
    <p:extLst>
      <p:ext uri="{BB962C8B-B14F-4D97-AF65-F5344CB8AC3E}">
        <p14:creationId xmlns:p14="http://schemas.microsoft.com/office/powerpoint/2010/main" val="174612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52908"/>
            <a:ext cx="12136553" cy="6193028"/>
          </a:xfrm>
          <a:prstGeom prst="rect">
            <a:avLst/>
          </a:prstGeom>
        </p:spPr>
      </p:pic>
    </p:spTree>
    <p:extLst>
      <p:ext uri="{BB962C8B-B14F-4D97-AF65-F5344CB8AC3E}">
        <p14:creationId xmlns:p14="http://schemas.microsoft.com/office/powerpoint/2010/main" val="14251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0924" y="265684"/>
            <a:ext cx="3618739" cy="5568188"/>
          </a:xfrm>
          <a:prstGeom prst="rect">
            <a:avLst/>
          </a:prstGeom>
        </p:spPr>
      </p:pic>
    </p:spTree>
    <p:extLst>
      <p:ext uri="{BB962C8B-B14F-4D97-AF65-F5344CB8AC3E}">
        <p14:creationId xmlns:p14="http://schemas.microsoft.com/office/powerpoint/2010/main" val="26368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 y="0"/>
            <a:ext cx="11582400" cy="686402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528" y="0"/>
            <a:ext cx="11582400" cy="6864021"/>
          </a:xfrm>
          <a:prstGeom prst="rect">
            <a:avLst/>
          </a:prstGeom>
        </p:spPr>
      </p:pic>
    </p:spTree>
    <p:extLst>
      <p:ext uri="{BB962C8B-B14F-4D97-AF65-F5344CB8AC3E}">
        <p14:creationId xmlns:p14="http://schemas.microsoft.com/office/powerpoint/2010/main" val="150012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0"/>
            <a:ext cx="11649456" cy="6875422"/>
          </a:xfrm>
          <a:prstGeom prst="rect">
            <a:avLst/>
          </a:prstGeom>
        </p:spPr>
      </p:pic>
    </p:spTree>
    <p:extLst>
      <p:ext uri="{BB962C8B-B14F-4D97-AF65-F5344CB8AC3E}">
        <p14:creationId xmlns:p14="http://schemas.microsoft.com/office/powerpoint/2010/main" val="100730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92" y="128016"/>
            <a:ext cx="11383060" cy="6729984"/>
          </a:xfrm>
          <a:prstGeom prst="rect">
            <a:avLst/>
          </a:prstGeom>
        </p:spPr>
      </p:pic>
    </p:spTree>
    <p:extLst>
      <p:ext uri="{BB962C8B-B14F-4D97-AF65-F5344CB8AC3E}">
        <p14:creationId xmlns:p14="http://schemas.microsoft.com/office/powerpoint/2010/main" val="213052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74796" y="1253489"/>
            <a:ext cx="3392932" cy="4204285"/>
          </a:xfrm>
          <a:prstGeom prst="rect">
            <a:avLst/>
          </a:prstGeom>
        </p:spPr>
      </p:pic>
    </p:spTree>
    <p:extLst>
      <p:ext uri="{BB962C8B-B14F-4D97-AF65-F5344CB8AC3E}">
        <p14:creationId xmlns:p14="http://schemas.microsoft.com/office/powerpoint/2010/main" val="184580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0924" y="553720"/>
            <a:ext cx="3924300" cy="5384800"/>
          </a:xfrm>
          <a:prstGeom prst="rect">
            <a:avLst/>
          </a:prstGeom>
        </p:spPr>
      </p:pic>
    </p:spTree>
    <p:extLst>
      <p:ext uri="{BB962C8B-B14F-4D97-AF65-F5344CB8AC3E}">
        <p14:creationId xmlns:p14="http://schemas.microsoft.com/office/powerpoint/2010/main" val="126975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sz="2800" dirty="0" smtClean="0"/>
              <a:t>Assignment </a:t>
            </a:r>
            <a:r>
              <a:rPr lang="mr-IN" sz="2800" dirty="0" smtClean="0"/>
              <a:t>–</a:t>
            </a:r>
            <a:r>
              <a:rPr lang="en-US" sz="2800" dirty="0" smtClean="0"/>
              <a:t> </a:t>
            </a:r>
            <a:r>
              <a:rPr lang="en-US" sz="2800" dirty="0" err="1" smtClean="0"/>
              <a:t>Exercism</a:t>
            </a:r>
            <a:r>
              <a:rPr lang="en-US" sz="2800" dirty="0" smtClean="0"/>
              <a:t> Word </a:t>
            </a:r>
            <a:r>
              <a:rPr lang="en-US" sz="2800" dirty="0" smtClean="0"/>
              <a:t>Count</a:t>
            </a:r>
          </a:p>
          <a:p>
            <a:r>
              <a:rPr lang="en-US" sz="2800" dirty="0" smtClean="0"/>
              <a:t>Assignment </a:t>
            </a:r>
            <a:r>
              <a:rPr lang="mr-IN" sz="2800" dirty="0" smtClean="0"/>
              <a:t>–</a:t>
            </a:r>
            <a:r>
              <a:rPr lang="en-US" sz="2800" dirty="0" smtClean="0"/>
              <a:t> List of features in project</a:t>
            </a:r>
          </a:p>
          <a:p>
            <a:r>
              <a:rPr lang="en-US" sz="2800" dirty="0" smtClean="0"/>
              <a:t>Tuesda</a:t>
            </a:r>
            <a:r>
              <a:rPr lang="en-US" sz="2800" dirty="0" smtClean="0"/>
              <a:t>y - Table View Controller</a:t>
            </a:r>
            <a:r>
              <a:rPr lang="en-US" sz="2800" smtClean="0"/>
              <a:t>, Navigation Controller</a:t>
            </a:r>
            <a:endParaRPr lang="en-US" sz="2800" dirty="0"/>
          </a:p>
        </p:txBody>
      </p:sp>
    </p:spTree>
    <p:extLst>
      <p:ext uri="{BB962C8B-B14F-4D97-AF65-F5344CB8AC3E}">
        <p14:creationId xmlns:p14="http://schemas.microsoft.com/office/powerpoint/2010/main" val="151922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43702"/>
            <a:ext cx="12192000" cy="6370595"/>
          </a:xfrm>
          <a:prstGeom prst="rect">
            <a:avLst/>
          </a:prstGeom>
        </p:spPr>
      </p:pic>
    </p:spTree>
    <p:extLst>
      <p:ext uri="{BB962C8B-B14F-4D97-AF65-F5344CB8AC3E}">
        <p14:creationId xmlns:p14="http://schemas.microsoft.com/office/powerpoint/2010/main" val="30706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41850" y="363982"/>
            <a:ext cx="2908300" cy="5727700"/>
          </a:xfrm>
          <a:prstGeom prst="rect">
            <a:avLst/>
          </a:prstGeom>
        </p:spPr>
      </p:pic>
    </p:spTree>
    <p:extLst>
      <p:ext uri="{BB962C8B-B14F-4D97-AF65-F5344CB8AC3E}">
        <p14:creationId xmlns:p14="http://schemas.microsoft.com/office/powerpoint/2010/main" val="159922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21100" y="617474"/>
            <a:ext cx="3630676" cy="4625166"/>
          </a:xfrm>
          <a:prstGeom prst="rect">
            <a:avLst/>
          </a:prstGeom>
        </p:spPr>
      </p:pic>
    </p:spTree>
    <p:extLst>
      <p:ext uri="{BB962C8B-B14F-4D97-AF65-F5344CB8AC3E}">
        <p14:creationId xmlns:p14="http://schemas.microsoft.com/office/powerpoint/2010/main" val="5296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94052" y="567944"/>
            <a:ext cx="7950200" cy="5283200"/>
          </a:xfrm>
          <a:prstGeom prst="rect">
            <a:avLst/>
          </a:prstGeom>
        </p:spPr>
      </p:pic>
    </p:spTree>
    <p:extLst>
      <p:ext uri="{BB962C8B-B14F-4D97-AF65-F5344CB8AC3E}">
        <p14:creationId xmlns:p14="http://schemas.microsoft.com/office/powerpoint/2010/main" val="78890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60612"/>
            <a:ext cx="12192000" cy="6336776"/>
          </a:xfrm>
          <a:prstGeom prst="rect">
            <a:avLst/>
          </a:prstGeom>
        </p:spPr>
      </p:pic>
    </p:spTree>
    <p:extLst>
      <p:ext uri="{BB962C8B-B14F-4D97-AF65-F5344CB8AC3E}">
        <p14:creationId xmlns:p14="http://schemas.microsoft.com/office/powerpoint/2010/main" val="469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1811</Words>
  <Application>Microsoft Macintosh PowerPoint</Application>
  <PresentationFormat>Widescreen</PresentationFormat>
  <Paragraphs>185</Paragraphs>
  <Slides>41</Slides>
  <Notes>38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41</vt:i4>
      </vt:variant>
    </vt:vector>
  </HeadingPairs>
  <TitlesOfParts>
    <vt:vector size="44" baseType="lpstr">
      <vt:lpstr>Mangal</vt:lpstr>
      <vt:lpstr>Arial</vt:lpstr>
      <vt:lpstr>Diamond Grid 16x9</vt:lpstr>
      <vt:lpstr>Building iOS Swift apps</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Getting Started</vt:lpstr>
      <vt:lpstr>Getting Started</vt:lpstr>
      <vt:lpstr>Getting Started</vt:lpstr>
      <vt:lpstr>PowerPoint Presentation</vt:lpstr>
      <vt:lpstr>PowerPoint Presentation</vt:lpstr>
      <vt:lpstr>PowerPoint Presentation</vt:lpstr>
      <vt:lpstr>PowerPoint Presentation</vt:lpstr>
      <vt:lpstr>PowerPoint Presentation</vt:lpstr>
      <vt:lpstr>Adding Cells</vt:lpstr>
      <vt:lpstr>Adding Cells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2017-01-31T20:41:36Z</cp:lastPrinted>
  <dcterms:created xsi:type="dcterms:W3CDTF">2016-08-20T19:03:32Z</dcterms:created>
  <dcterms:modified xsi:type="dcterms:W3CDTF">2017-02-02T20:39:42Z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